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Lst>
  <p:sldSz cy="5143500" cx="9144000"/>
  <p:notesSz cx="6858000" cy="9144000"/>
  <p:embeddedFontLst>
    <p:embeddedFont>
      <p:font typeface="Roboto"/>
      <p:regular r:id="rId32"/>
      <p:bold r:id="rId33"/>
      <p:italic r:id="rId34"/>
      <p:boldItalic r:id="rId35"/>
    </p:embeddedFont>
    <p:embeddedFont>
      <p:font typeface="Average"/>
      <p:regular r:id="rId36"/>
    </p:embeddedFont>
    <p:embeddedFont>
      <p:font typeface="Oswald"/>
      <p:regular r:id="rId37"/>
      <p:bold r:id="rId3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font" Target="fonts/Roboto-bold.fntdata"/><Relationship Id="rId10" Type="http://schemas.openxmlformats.org/officeDocument/2006/relationships/slide" Target="slides/slide5.xml"/><Relationship Id="rId32" Type="http://schemas.openxmlformats.org/officeDocument/2006/relationships/font" Target="fonts/Roboto-regular.fntdata"/><Relationship Id="rId13" Type="http://schemas.openxmlformats.org/officeDocument/2006/relationships/slide" Target="slides/slide8.xml"/><Relationship Id="rId35" Type="http://schemas.openxmlformats.org/officeDocument/2006/relationships/font" Target="fonts/Roboto-boldItalic.fntdata"/><Relationship Id="rId12" Type="http://schemas.openxmlformats.org/officeDocument/2006/relationships/slide" Target="slides/slide7.xml"/><Relationship Id="rId34" Type="http://schemas.openxmlformats.org/officeDocument/2006/relationships/font" Target="fonts/Roboto-italic.fntdata"/><Relationship Id="rId15" Type="http://schemas.openxmlformats.org/officeDocument/2006/relationships/slide" Target="slides/slide10.xml"/><Relationship Id="rId37" Type="http://schemas.openxmlformats.org/officeDocument/2006/relationships/font" Target="fonts/Oswald-regular.fntdata"/><Relationship Id="rId14" Type="http://schemas.openxmlformats.org/officeDocument/2006/relationships/slide" Target="slides/slide9.xml"/><Relationship Id="rId36" Type="http://schemas.openxmlformats.org/officeDocument/2006/relationships/font" Target="fonts/Average-regular.fntdata"/><Relationship Id="rId17" Type="http://schemas.openxmlformats.org/officeDocument/2006/relationships/slide" Target="slides/slide12.xml"/><Relationship Id="rId16" Type="http://schemas.openxmlformats.org/officeDocument/2006/relationships/slide" Target="slides/slide11.xml"/><Relationship Id="rId38" Type="http://schemas.openxmlformats.org/officeDocument/2006/relationships/font" Target="fonts/Oswald-bold.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2bb801bffe4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2bb801bffe4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2bb801bffe4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2bb801bffe4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2bb801bffe4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2bb801bffe4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2c00901895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2c00901895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2c009018958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2c009018958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2c009018958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2c009018958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2c009018958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2c009018958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2c009018958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2c009018958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2c009018958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2c009018958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2c009018958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2c009018958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2bb2ae8b701_0_2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2bb2ae8b701_0_2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2c0728ccb29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2c0728ccb29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2c0728ccb29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2c0728ccb29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2c0728ccb29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2c0728ccb29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2c0728ccb29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2c0728ccb29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2c0728ccb29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2c0728ccb29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2c0728ccb29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2c0728ccb29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2c0728ccb29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2c0728ccb29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2bb2ae8b701_0_5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2bb2ae8b701_0_5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2bb2ae8b701_0_3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2bb2ae8b701_0_3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2bb801bffe4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2bb801bffe4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2bb801bffe4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2bb801bffe4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2bb801bffe4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2bb801bffe4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2bb801bffe4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2bb801bffe4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2bb801bffe4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2bb801bffe4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grpSp>
        <p:nvGrpSpPr>
          <p:cNvPr id="10" name="Google Shape;10;p2"/>
          <p:cNvGrpSpPr/>
          <p:nvPr/>
        </p:nvGrpSpPr>
        <p:grpSpPr>
          <a:xfrm>
            <a:off x="4350279" y="2855377"/>
            <a:ext cx="443589" cy="105632"/>
            <a:chOff x="4137525" y="2915950"/>
            <a:chExt cx="869100" cy="207000"/>
          </a:xfrm>
        </p:grpSpPr>
        <p:sp>
          <p:nvSpPr>
            <p:cNvPr id="11" name="Google Shape;11;p2"/>
            <p:cNvSpPr/>
            <p:nvPr/>
          </p:nvSpPr>
          <p:spPr>
            <a:xfrm>
              <a:off x="446857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47996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41375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671258" y="990800"/>
            <a:ext cx="7801500" cy="1730100"/>
          </a:xfrm>
          <a:prstGeom prst="rect">
            <a:avLst/>
          </a:prstGeom>
        </p:spPr>
        <p:txBody>
          <a:bodyPr anchorCtr="0" anchor="b" bIns="91425" lIns="91425" spcFirstLastPara="1" rIns="91425" wrap="square" tIns="91425">
            <a:norm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5" name="Google Shape;15;p2"/>
          <p:cNvSpPr txBox="1"/>
          <p:nvPr>
            <p:ph idx="1" type="subTitle"/>
          </p:nvPr>
        </p:nvSpPr>
        <p:spPr>
          <a:xfrm>
            <a:off x="671250" y="3174876"/>
            <a:ext cx="78015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6" name="Google Shape;16;p2"/>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9" name="Shape 49"/>
        <p:cNvGrpSpPr/>
        <p:nvPr/>
      </p:nvGrpSpPr>
      <p:grpSpPr>
        <a:xfrm>
          <a:off x="0" y="0"/>
          <a:ext cx="0" cy="0"/>
          <a:chOff x="0" y="0"/>
          <a:chExt cx="0" cy="0"/>
        </a:xfrm>
      </p:grpSpPr>
      <p:sp>
        <p:nvSpPr>
          <p:cNvPr id="50" name="Google Shape;50;p11"/>
          <p:cNvSpPr txBox="1"/>
          <p:nvPr>
            <p:ph hasCustomPrompt="1" type="title"/>
          </p:nvPr>
        </p:nvSpPr>
        <p:spPr>
          <a:xfrm>
            <a:off x="311700" y="1255275"/>
            <a:ext cx="8520600" cy="18906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1" name="Google Shape;51;p11"/>
          <p:cNvSpPr txBox="1"/>
          <p:nvPr>
            <p:ph idx="1" type="body"/>
          </p:nvPr>
        </p:nvSpPr>
        <p:spPr>
          <a:xfrm>
            <a:off x="311700" y="32284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2" name="Google Shape;52;p11"/>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sp>
        <p:nvSpPr>
          <p:cNvPr id="18" name="Google Shape;18;p3"/>
          <p:cNvSpPr txBox="1"/>
          <p:nvPr>
            <p:ph type="title"/>
          </p:nvPr>
        </p:nvSpPr>
        <p:spPr>
          <a:xfrm>
            <a:off x="671250" y="2141250"/>
            <a:ext cx="7852200" cy="8610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9" name="Google Shape;19;p3"/>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sp>
        <p:nvSpPr>
          <p:cNvPr id="21" name="Google Shape;21;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2" name="Google Shape;22;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3" name="Google Shape;23;p4"/>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6" name="Google Shape;26;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7" name="Google Shape;27;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8" name="Google Shape;28;p5"/>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 name="Shape 29"/>
        <p:cNvGrpSpPr/>
        <p:nvPr/>
      </p:nvGrpSpPr>
      <p:grpSpPr>
        <a:xfrm>
          <a:off x="0" y="0"/>
          <a:ext cx="0" cy="0"/>
          <a:chOff x="0" y="0"/>
          <a:chExt cx="0" cy="0"/>
        </a:xfrm>
      </p:grpSpPr>
      <p:sp>
        <p:nvSpPr>
          <p:cNvPr id="30" name="Google Shape;30;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1" name="Google Shape;31;p6"/>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2" name="Shape 32"/>
        <p:cNvGrpSpPr/>
        <p:nvPr/>
      </p:nvGrpSpPr>
      <p:grpSpPr>
        <a:xfrm>
          <a:off x="0" y="0"/>
          <a:ext cx="0" cy="0"/>
          <a:chOff x="0" y="0"/>
          <a:chExt cx="0" cy="0"/>
        </a:xfrm>
      </p:grpSpPr>
      <p:sp>
        <p:nvSpPr>
          <p:cNvPr id="33" name="Google Shape;33;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4" name="Google Shape;34;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5" name="Google Shape;35;p7"/>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6" name="Shape 36"/>
        <p:cNvGrpSpPr/>
        <p:nvPr/>
      </p:nvGrpSpPr>
      <p:grpSpPr>
        <a:xfrm>
          <a:off x="0" y="0"/>
          <a:ext cx="0" cy="0"/>
          <a:chOff x="0" y="0"/>
          <a:chExt cx="0" cy="0"/>
        </a:xfrm>
      </p:grpSpPr>
      <p:sp>
        <p:nvSpPr>
          <p:cNvPr id="37" name="Google Shape;37;p8"/>
          <p:cNvSpPr txBox="1"/>
          <p:nvPr>
            <p:ph type="title"/>
          </p:nvPr>
        </p:nvSpPr>
        <p:spPr>
          <a:xfrm>
            <a:off x="490250" y="526350"/>
            <a:ext cx="62271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38" name="Google Shape;38;p8"/>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p9"/>
          <p:cNvSpPr/>
          <p:nvPr/>
        </p:nvSpPr>
        <p:spPr>
          <a:xfrm>
            <a:off x="457200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 name="Google Shape;41;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2" name="Google Shape;42;p9"/>
          <p:cNvSpPr txBox="1"/>
          <p:nvPr>
            <p:ph type="title"/>
          </p:nvPr>
        </p:nvSpPr>
        <p:spPr>
          <a:xfrm>
            <a:off x="265500" y="1081400"/>
            <a:ext cx="4045200" cy="1710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3" name="Google Shape;43;p9"/>
          <p:cNvSpPr txBox="1"/>
          <p:nvPr>
            <p:ph idx="1" type="subTitle"/>
          </p:nvPr>
        </p:nvSpPr>
        <p:spPr>
          <a:xfrm>
            <a:off x="265500" y="28452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dk1"/>
              </a:buClr>
              <a:buSzPts val="2100"/>
              <a:buNone/>
              <a:defRPr sz="21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p:txBody>
      </p:sp>
      <p:sp>
        <p:nvSpPr>
          <p:cNvPr id="44" name="Google Shape;44;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45" name="Google Shape;45;p9"/>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6" name="Shape 46"/>
        <p:cNvGrpSpPr/>
        <p:nvPr/>
      </p:nvGrpSpPr>
      <p:grpSpPr>
        <a:xfrm>
          <a:off x="0" y="0"/>
          <a:ext cx="0" cy="0"/>
          <a:chOff x="0" y="0"/>
          <a:chExt cx="0" cy="0"/>
        </a:xfrm>
      </p:grpSpPr>
      <p:sp>
        <p:nvSpPr>
          <p:cNvPr id="47" name="Google Shape;47;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Clr>
                <a:schemeClr val="dk1"/>
              </a:buClr>
              <a:buSzPts val="2100"/>
              <a:buFont typeface="Oswald"/>
              <a:buNone/>
              <a:defRPr sz="2100">
                <a:solidFill>
                  <a:schemeClr val="dk1"/>
                </a:solidFill>
                <a:latin typeface="Oswald"/>
                <a:ea typeface="Oswald"/>
                <a:cs typeface="Oswald"/>
                <a:sym typeface="Oswald"/>
              </a:defRPr>
            </a:lvl1pPr>
          </a:lstStyle>
          <a:p/>
        </p:txBody>
      </p:sp>
      <p:sp>
        <p:nvSpPr>
          <p:cNvPr id="48" name="Google Shape;48;p10"/>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lat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1pPr>
            <a:lvl2pPr lvl="1">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2pPr>
            <a:lvl3pPr lvl="2">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3pPr>
            <a:lvl4pPr lvl="3">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4pPr>
            <a:lvl5pPr lvl="4">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5pPr>
            <a:lvl6pPr lvl="5">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6pPr>
            <a:lvl7pPr lvl="6">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7pPr>
            <a:lvl8pPr lvl="7">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8pPr>
            <a:lvl9pPr lvl="8">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accent3"/>
              </a:buClr>
              <a:buSzPts val="1800"/>
              <a:buFont typeface="Average"/>
              <a:buChar char="●"/>
              <a:defRPr sz="1800">
                <a:solidFill>
                  <a:schemeClr val="accent3"/>
                </a:solidFill>
                <a:latin typeface="Average"/>
                <a:ea typeface="Average"/>
                <a:cs typeface="Average"/>
                <a:sym typeface="Average"/>
              </a:defRPr>
            </a:lvl1pPr>
            <a:lvl2pPr indent="-317500" lvl="1" marL="9144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2pPr>
            <a:lvl3pPr indent="-317500" lvl="2" marL="13716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3pPr>
            <a:lvl4pPr indent="-317500" lvl="3" marL="18288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4pPr>
            <a:lvl5pPr indent="-317500" lvl="4" marL="22860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5pPr>
            <a:lvl6pPr indent="-317500" lvl="5" marL="27432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6pPr>
            <a:lvl7pPr indent="-317500" lvl="6" marL="32004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7pPr>
            <a:lvl8pPr indent="-317500" lvl="7" marL="36576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8pPr>
            <a:lvl9pPr indent="-317500" lvl="8" marL="41148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9pPr>
          </a:lstStyle>
          <a:p/>
        </p:txBody>
      </p:sp>
      <p:sp>
        <p:nvSpPr>
          <p:cNvPr id="8" name="Google Shape;8;p1"/>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3"/>
                </a:solidFill>
                <a:latin typeface="Average"/>
                <a:ea typeface="Average"/>
                <a:cs typeface="Average"/>
                <a:sym typeface="Average"/>
              </a:defRPr>
            </a:lvl1pPr>
            <a:lvl2pPr lvl="1" algn="r">
              <a:buNone/>
              <a:defRPr sz="1000">
                <a:solidFill>
                  <a:schemeClr val="accent3"/>
                </a:solidFill>
                <a:latin typeface="Average"/>
                <a:ea typeface="Average"/>
                <a:cs typeface="Average"/>
                <a:sym typeface="Average"/>
              </a:defRPr>
            </a:lvl2pPr>
            <a:lvl3pPr lvl="2" algn="r">
              <a:buNone/>
              <a:defRPr sz="1000">
                <a:solidFill>
                  <a:schemeClr val="accent3"/>
                </a:solidFill>
                <a:latin typeface="Average"/>
                <a:ea typeface="Average"/>
                <a:cs typeface="Average"/>
                <a:sym typeface="Average"/>
              </a:defRPr>
            </a:lvl3pPr>
            <a:lvl4pPr lvl="3" algn="r">
              <a:buNone/>
              <a:defRPr sz="1000">
                <a:solidFill>
                  <a:schemeClr val="accent3"/>
                </a:solidFill>
                <a:latin typeface="Average"/>
                <a:ea typeface="Average"/>
                <a:cs typeface="Average"/>
                <a:sym typeface="Average"/>
              </a:defRPr>
            </a:lvl4pPr>
            <a:lvl5pPr lvl="4" algn="r">
              <a:buNone/>
              <a:defRPr sz="1000">
                <a:solidFill>
                  <a:schemeClr val="accent3"/>
                </a:solidFill>
                <a:latin typeface="Average"/>
                <a:ea typeface="Average"/>
                <a:cs typeface="Average"/>
                <a:sym typeface="Average"/>
              </a:defRPr>
            </a:lvl5pPr>
            <a:lvl6pPr lvl="5" algn="r">
              <a:buNone/>
              <a:defRPr sz="1000">
                <a:solidFill>
                  <a:schemeClr val="accent3"/>
                </a:solidFill>
                <a:latin typeface="Average"/>
                <a:ea typeface="Average"/>
                <a:cs typeface="Average"/>
                <a:sym typeface="Average"/>
              </a:defRPr>
            </a:lvl6pPr>
            <a:lvl7pPr lvl="6" algn="r">
              <a:buNone/>
              <a:defRPr sz="1000">
                <a:solidFill>
                  <a:schemeClr val="accent3"/>
                </a:solidFill>
                <a:latin typeface="Average"/>
                <a:ea typeface="Average"/>
                <a:cs typeface="Average"/>
                <a:sym typeface="Average"/>
              </a:defRPr>
            </a:lvl7pPr>
            <a:lvl8pPr lvl="7" algn="r">
              <a:buNone/>
              <a:defRPr sz="1000">
                <a:solidFill>
                  <a:schemeClr val="accent3"/>
                </a:solidFill>
                <a:latin typeface="Average"/>
                <a:ea typeface="Average"/>
                <a:cs typeface="Average"/>
                <a:sym typeface="Average"/>
              </a:defRPr>
            </a:lvl8pPr>
            <a:lvl9pPr lvl="8" algn="r">
              <a:buNone/>
              <a:defRPr sz="1000">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0.pn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4.png"/><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2.png"/><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9.png"/><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2.png"/><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3.png"/><Relationship Id="rId4" Type="http://schemas.openxmlformats.org/officeDocument/2006/relationships/image" Target="../media/image1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8" name="Shape 58"/>
        <p:cNvGrpSpPr/>
        <p:nvPr/>
      </p:nvGrpSpPr>
      <p:grpSpPr>
        <a:xfrm>
          <a:off x="0" y="0"/>
          <a:ext cx="0" cy="0"/>
          <a:chOff x="0" y="0"/>
          <a:chExt cx="0" cy="0"/>
        </a:xfrm>
      </p:grpSpPr>
      <p:sp>
        <p:nvSpPr>
          <p:cNvPr id="59" name="Google Shape;59;p13"/>
          <p:cNvSpPr txBox="1"/>
          <p:nvPr>
            <p:ph type="ctrTitle"/>
          </p:nvPr>
        </p:nvSpPr>
        <p:spPr>
          <a:xfrm>
            <a:off x="311700" y="744575"/>
            <a:ext cx="8520600" cy="668400"/>
          </a:xfrm>
          <a:prstGeom prst="rect">
            <a:avLst/>
          </a:prstGeom>
          <a:solidFill>
            <a:srgbClr val="FF0000"/>
          </a:solidFill>
        </p:spPr>
        <p:txBody>
          <a:bodyPr anchorCtr="0" anchor="b" bIns="91425" lIns="91425" spcFirstLastPara="1" rIns="91425" wrap="square" tIns="91425">
            <a:noAutofit/>
          </a:bodyPr>
          <a:lstStyle/>
          <a:p>
            <a:pPr indent="0" lvl="0" marL="0" rtl="0" algn="ctr">
              <a:spcBef>
                <a:spcPts val="0"/>
              </a:spcBef>
              <a:spcAft>
                <a:spcPts val="0"/>
              </a:spcAft>
              <a:buSzPts val="990"/>
              <a:buNone/>
            </a:pPr>
            <a:r>
              <a:rPr b="1" i="1" lang="en" sz="2900"/>
              <a:t>WELCOME TO OUR TRANSPORT </a:t>
            </a:r>
            <a:r>
              <a:rPr b="1" i="1" lang="en" sz="2900"/>
              <a:t>COMPANY</a:t>
            </a:r>
            <a:endParaRPr b="1" i="1" sz="2700"/>
          </a:p>
        </p:txBody>
      </p:sp>
      <p:sp>
        <p:nvSpPr>
          <p:cNvPr id="60" name="Google Shape;60;p13"/>
          <p:cNvSpPr txBox="1"/>
          <p:nvPr>
            <p:ph idx="1" type="subTitle"/>
          </p:nvPr>
        </p:nvSpPr>
        <p:spPr>
          <a:xfrm>
            <a:off x="4425800" y="3174875"/>
            <a:ext cx="3977100" cy="792600"/>
          </a:xfrm>
          <a:prstGeom prst="rect">
            <a:avLst/>
          </a:prstGeom>
          <a:solidFill>
            <a:schemeClr val="accent6"/>
          </a:solidFill>
        </p:spPr>
        <p:txBody>
          <a:bodyPr anchorCtr="0" anchor="t" bIns="91425" lIns="91425" spcFirstLastPara="1" rIns="91425" wrap="square" tIns="91425">
            <a:normAutofit/>
          </a:bodyPr>
          <a:lstStyle/>
          <a:p>
            <a:pPr indent="0" lvl="0" marL="0" rtl="0" algn="l">
              <a:lnSpc>
                <a:spcPct val="80000"/>
              </a:lnSpc>
              <a:spcBef>
                <a:spcPts val="0"/>
              </a:spcBef>
              <a:spcAft>
                <a:spcPts val="0"/>
              </a:spcAft>
              <a:buNone/>
            </a:pPr>
            <a:r>
              <a:rPr b="1" i="1" lang="en" sz="1100"/>
              <a:t>     </a:t>
            </a:r>
            <a:r>
              <a:rPr b="1" i="1" lang="en" sz="1100">
                <a:solidFill>
                  <a:srgbClr val="45818E"/>
                </a:solidFill>
              </a:rPr>
              <a:t>OWNED</a:t>
            </a:r>
            <a:r>
              <a:rPr b="1" i="1" lang="en" sz="1100">
                <a:solidFill>
                  <a:srgbClr val="45818E"/>
                </a:solidFill>
              </a:rPr>
              <a:t> BY-</a:t>
            </a:r>
            <a:endParaRPr b="1" i="1" sz="1100">
              <a:solidFill>
                <a:srgbClr val="45818E"/>
              </a:solidFill>
            </a:endParaRPr>
          </a:p>
          <a:p>
            <a:pPr indent="0" lvl="0" marL="0" rtl="0" algn="ctr">
              <a:lnSpc>
                <a:spcPct val="80000"/>
              </a:lnSpc>
              <a:spcBef>
                <a:spcPts val="0"/>
              </a:spcBef>
              <a:spcAft>
                <a:spcPts val="0"/>
              </a:spcAft>
              <a:buNone/>
            </a:pPr>
            <a:r>
              <a:rPr b="1" i="1" lang="en" sz="1100">
                <a:solidFill>
                  <a:srgbClr val="45818E"/>
                </a:solidFill>
              </a:rPr>
              <a:t>                                 MR. </a:t>
            </a:r>
            <a:r>
              <a:rPr b="1" i="1" lang="en" sz="1100">
                <a:solidFill>
                  <a:srgbClr val="45818E"/>
                </a:solidFill>
              </a:rPr>
              <a:t>PUKHRAJ</a:t>
            </a:r>
            <a:r>
              <a:rPr b="1" i="1" lang="en" sz="1100">
                <a:solidFill>
                  <a:srgbClr val="45818E"/>
                </a:solidFill>
              </a:rPr>
              <a:t> LOL TCG PHQ JAIPUR</a:t>
            </a:r>
            <a:endParaRPr b="1" i="1" sz="1100">
              <a:solidFill>
                <a:srgbClr val="45818E"/>
              </a:solidFill>
            </a:endParaRPr>
          </a:p>
          <a:p>
            <a:pPr indent="0" lvl="0" marL="0" rtl="0" algn="ctr">
              <a:lnSpc>
                <a:spcPct val="80000"/>
              </a:lnSpc>
              <a:spcBef>
                <a:spcPts val="0"/>
              </a:spcBef>
              <a:spcAft>
                <a:spcPts val="0"/>
              </a:spcAft>
              <a:buNone/>
            </a:pPr>
            <a:r>
              <a:rPr b="1" i="1" lang="en" sz="1100">
                <a:solidFill>
                  <a:srgbClr val="45818E"/>
                </a:solidFill>
              </a:rPr>
              <a:t>                                                                              </a:t>
            </a:r>
            <a:r>
              <a:rPr b="1" i="1" lang="en" sz="900">
                <a:solidFill>
                  <a:srgbClr val="45818E"/>
                </a:solidFill>
              </a:rPr>
              <a:t>(project manager)</a:t>
            </a:r>
            <a:endParaRPr b="1" i="1" sz="900">
              <a:solidFill>
                <a:srgbClr val="45818E"/>
              </a:solidFill>
            </a:endParaRPr>
          </a:p>
          <a:p>
            <a:pPr indent="0" lvl="0" marL="0" rtl="0" algn="ctr">
              <a:lnSpc>
                <a:spcPct val="80000"/>
              </a:lnSpc>
              <a:spcBef>
                <a:spcPts val="0"/>
              </a:spcBef>
              <a:spcAft>
                <a:spcPts val="0"/>
              </a:spcAft>
              <a:buNone/>
            </a:pPr>
            <a:r>
              <a:rPr b="1" i="1" lang="en" sz="1100">
                <a:solidFill>
                  <a:srgbClr val="45818E"/>
                </a:solidFill>
              </a:rPr>
              <a:t>                                 MR. BALDEV RAM TCG PHQ JAIPUR</a:t>
            </a:r>
            <a:endParaRPr b="1" i="1" sz="1100">
              <a:solidFill>
                <a:srgbClr val="45818E"/>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22"/>
          <p:cNvSpPr txBox="1"/>
          <p:nvPr>
            <p:ph type="title"/>
          </p:nvPr>
        </p:nvSpPr>
        <p:spPr>
          <a:xfrm>
            <a:off x="311700" y="104675"/>
            <a:ext cx="8520600" cy="9132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None/>
            </a:pPr>
            <a:r>
              <a:rPr lang="en" sz="1800">
                <a:solidFill>
                  <a:srgbClr val="00FFFF"/>
                </a:solidFill>
                <a:latin typeface="Average"/>
                <a:ea typeface="Average"/>
                <a:cs typeface="Average"/>
                <a:sym typeface="Average"/>
              </a:rPr>
              <a:t>            </a:t>
            </a:r>
            <a:r>
              <a:rPr lang="en" sz="1800">
                <a:solidFill>
                  <a:srgbClr val="00FFFF"/>
                </a:solidFill>
                <a:latin typeface="Average"/>
                <a:ea typeface="Average"/>
                <a:cs typeface="Average"/>
                <a:sym typeface="Average"/>
              </a:rPr>
              <a:t>Admin can see the all vehicle information including its route and running status</a:t>
            </a:r>
            <a:endParaRPr sz="1800">
              <a:solidFill>
                <a:srgbClr val="00FFFF"/>
              </a:solidFill>
              <a:latin typeface="Average"/>
              <a:ea typeface="Average"/>
              <a:cs typeface="Average"/>
              <a:sym typeface="Average"/>
            </a:endParaRPr>
          </a:p>
          <a:p>
            <a:pPr indent="0" lvl="0" marL="0" rtl="0" algn="l">
              <a:lnSpc>
                <a:spcPct val="115000"/>
              </a:lnSpc>
              <a:spcBef>
                <a:spcPts val="1200"/>
              </a:spcBef>
              <a:spcAft>
                <a:spcPts val="0"/>
              </a:spcAft>
              <a:buNone/>
            </a:pPr>
            <a:r>
              <a:rPr i="1" lang="en" sz="1531">
                <a:solidFill>
                  <a:schemeClr val="accent3"/>
                </a:solidFill>
                <a:latin typeface="Average"/>
                <a:ea typeface="Average"/>
                <a:cs typeface="Average"/>
                <a:sym typeface="Average"/>
              </a:rPr>
              <a:t>-</a:t>
            </a:r>
            <a:r>
              <a:rPr i="1" lang="en" sz="1431">
                <a:solidFill>
                  <a:schemeClr val="accent3"/>
                </a:solidFill>
                <a:latin typeface="Average"/>
                <a:ea typeface="Average"/>
                <a:cs typeface="Average"/>
                <a:sym typeface="Average"/>
              </a:rPr>
              <a:t>when admin press the Show Service link below interface appear .</a:t>
            </a:r>
            <a:endParaRPr i="1" sz="1431">
              <a:solidFill>
                <a:schemeClr val="accent3"/>
              </a:solidFill>
              <a:latin typeface="Average"/>
              <a:ea typeface="Average"/>
              <a:cs typeface="Average"/>
              <a:sym typeface="Average"/>
            </a:endParaRPr>
          </a:p>
          <a:p>
            <a:pPr indent="0" lvl="0" marL="0" rtl="0" algn="l">
              <a:lnSpc>
                <a:spcPct val="115000"/>
              </a:lnSpc>
              <a:spcBef>
                <a:spcPts val="1200"/>
              </a:spcBef>
              <a:spcAft>
                <a:spcPts val="1200"/>
              </a:spcAft>
              <a:buNone/>
            </a:pPr>
            <a:r>
              <a:t/>
            </a:r>
            <a:endParaRPr sz="1800">
              <a:solidFill>
                <a:srgbClr val="00FFFF"/>
              </a:solidFill>
              <a:latin typeface="Average"/>
              <a:ea typeface="Average"/>
              <a:cs typeface="Average"/>
              <a:sym typeface="Average"/>
            </a:endParaRPr>
          </a:p>
        </p:txBody>
      </p:sp>
      <p:sp>
        <p:nvSpPr>
          <p:cNvPr id="125" name="Google Shape;125;p2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26" name="Google Shape;126;p22"/>
          <p:cNvPicPr preferRelativeResize="0"/>
          <p:nvPr/>
        </p:nvPicPr>
        <p:blipFill>
          <a:blip r:embed="rId3">
            <a:alphaModFix/>
          </a:blip>
          <a:stretch>
            <a:fillRect/>
          </a:stretch>
        </p:blipFill>
        <p:spPr>
          <a:xfrm>
            <a:off x="311700" y="1061000"/>
            <a:ext cx="8696901" cy="3507875"/>
          </a:xfrm>
          <a:prstGeom prst="rect">
            <a:avLst/>
          </a:prstGeom>
          <a:noFill/>
          <a:ln>
            <a:noFill/>
          </a:ln>
        </p:spPr>
      </p:pic>
      <p:sp>
        <p:nvSpPr>
          <p:cNvPr id="127" name="Google Shape;127;p22"/>
          <p:cNvSpPr/>
          <p:nvPr/>
        </p:nvSpPr>
        <p:spPr>
          <a:xfrm>
            <a:off x="2885750" y="1846575"/>
            <a:ext cx="583125" cy="119625"/>
          </a:xfrm>
          <a:prstGeom prst="flowChartMerg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verage"/>
              <a:ea typeface="Average"/>
              <a:cs typeface="Average"/>
              <a:sym typeface="Average"/>
            </a:endParaRPr>
          </a:p>
        </p:txBody>
      </p:sp>
      <p:sp>
        <p:nvSpPr>
          <p:cNvPr id="128" name="Google Shape;128;p22"/>
          <p:cNvSpPr/>
          <p:nvPr/>
        </p:nvSpPr>
        <p:spPr>
          <a:xfrm>
            <a:off x="8388000" y="3401575"/>
            <a:ext cx="756000" cy="1167300"/>
          </a:xfrm>
          <a:prstGeom prst="upArrowCallout">
            <a:avLst>
              <a:gd fmla="val 25000" name="adj1"/>
              <a:gd fmla="val 25000" name="adj2"/>
              <a:gd fmla="val 25000" name="adj3"/>
              <a:gd fmla="val 64977" name="adj4"/>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verage"/>
              <a:ea typeface="Average"/>
              <a:cs typeface="Average"/>
              <a:sym typeface="Average"/>
            </a:endParaRPr>
          </a:p>
        </p:txBody>
      </p:sp>
      <p:sp>
        <p:nvSpPr>
          <p:cNvPr id="129" name="Google Shape;129;p22"/>
          <p:cNvSpPr txBox="1"/>
          <p:nvPr/>
        </p:nvSpPr>
        <p:spPr>
          <a:xfrm>
            <a:off x="8388000" y="3699975"/>
            <a:ext cx="8235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rgbClr val="FF0000"/>
                </a:solidFill>
                <a:latin typeface="Average"/>
                <a:ea typeface="Average"/>
                <a:cs typeface="Average"/>
                <a:sym typeface="Average"/>
              </a:rPr>
              <a:t>When press this the vehicle remove </a:t>
            </a:r>
            <a:endParaRPr sz="1900">
              <a:solidFill>
                <a:schemeClr val="accent3"/>
              </a:solidFill>
              <a:latin typeface="Average"/>
              <a:ea typeface="Average"/>
              <a:cs typeface="Average"/>
              <a:sym typeface="Average"/>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3"/>
          <p:cNvSpPr txBox="1"/>
          <p:nvPr>
            <p:ph type="title"/>
          </p:nvPr>
        </p:nvSpPr>
        <p:spPr>
          <a:xfrm>
            <a:off x="311700" y="37375"/>
            <a:ext cx="8520600" cy="13308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None/>
            </a:pPr>
            <a:r>
              <a:rPr i="1" lang="en" sz="1600">
                <a:solidFill>
                  <a:schemeClr val="accent4"/>
                </a:solidFill>
                <a:latin typeface="Average"/>
                <a:ea typeface="Average"/>
                <a:cs typeface="Average"/>
                <a:sym typeface="Average"/>
              </a:rPr>
              <a:t> </a:t>
            </a:r>
            <a:r>
              <a:rPr i="1" lang="en" sz="1377">
                <a:solidFill>
                  <a:schemeClr val="accent4"/>
                </a:solidFill>
                <a:latin typeface="Average"/>
                <a:ea typeface="Average"/>
                <a:cs typeface="Average"/>
                <a:sym typeface="Average"/>
              </a:rPr>
              <a:t>                       </a:t>
            </a:r>
            <a:r>
              <a:rPr i="1" lang="en" sz="1377">
                <a:solidFill>
                  <a:schemeClr val="accent4"/>
                </a:solidFill>
                <a:latin typeface="Average"/>
                <a:ea typeface="Average"/>
                <a:cs typeface="Average"/>
                <a:sym typeface="Average"/>
              </a:rPr>
              <a:t>The all request came from user first at admin portal. Admin can accept the request or decline it</a:t>
            </a:r>
            <a:endParaRPr i="1" sz="1377">
              <a:solidFill>
                <a:schemeClr val="accent4"/>
              </a:solidFill>
              <a:latin typeface="Average"/>
              <a:ea typeface="Average"/>
              <a:cs typeface="Average"/>
              <a:sym typeface="Average"/>
            </a:endParaRPr>
          </a:p>
          <a:p>
            <a:pPr indent="0" lvl="0" marL="0" rtl="0" algn="l">
              <a:lnSpc>
                <a:spcPct val="100000"/>
              </a:lnSpc>
              <a:spcBef>
                <a:spcPts val="1200"/>
              </a:spcBef>
              <a:spcAft>
                <a:spcPts val="0"/>
              </a:spcAft>
              <a:buNone/>
            </a:pPr>
            <a:r>
              <a:rPr i="1" lang="en" sz="1308">
                <a:solidFill>
                  <a:schemeClr val="accent3"/>
                </a:solidFill>
                <a:latin typeface="Average"/>
                <a:ea typeface="Average"/>
                <a:cs typeface="Average"/>
                <a:sym typeface="Average"/>
              </a:rPr>
              <a:t>-</a:t>
            </a:r>
            <a:r>
              <a:rPr i="1" lang="en" sz="1208">
                <a:solidFill>
                  <a:schemeClr val="accent3"/>
                </a:solidFill>
                <a:latin typeface="Average"/>
                <a:ea typeface="Average"/>
                <a:cs typeface="Average"/>
                <a:sym typeface="Average"/>
              </a:rPr>
              <a:t>when admin press the Service link below interface appear . Seen all the service request came from user.</a:t>
            </a:r>
            <a:endParaRPr i="1" sz="1208">
              <a:solidFill>
                <a:schemeClr val="accent3"/>
              </a:solidFill>
              <a:latin typeface="Average"/>
              <a:ea typeface="Average"/>
              <a:cs typeface="Average"/>
              <a:sym typeface="Average"/>
            </a:endParaRPr>
          </a:p>
          <a:p>
            <a:pPr indent="0" lvl="0" marL="0" rtl="0" algn="l">
              <a:lnSpc>
                <a:spcPct val="100000"/>
              </a:lnSpc>
              <a:spcBef>
                <a:spcPts val="1200"/>
              </a:spcBef>
              <a:spcAft>
                <a:spcPts val="0"/>
              </a:spcAft>
              <a:buNone/>
            </a:pPr>
            <a:r>
              <a:rPr i="1" lang="en" sz="1208">
                <a:solidFill>
                  <a:schemeClr val="accent3"/>
                </a:solidFill>
                <a:latin typeface="Average"/>
                <a:ea typeface="Average"/>
                <a:cs typeface="Average"/>
                <a:sym typeface="Average"/>
              </a:rPr>
              <a:t>-when admin Accept request then user status change PENDING to FORWARDED and request forward to regional manager .</a:t>
            </a:r>
            <a:endParaRPr i="1" sz="1208">
              <a:solidFill>
                <a:schemeClr val="accent3"/>
              </a:solidFill>
              <a:latin typeface="Average"/>
              <a:ea typeface="Average"/>
              <a:cs typeface="Average"/>
              <a:sym typeface="Average"/>
            </a:endParaRPr>
          </a:p>
          <a:p>
            <a:pPr indent="0" lvl="0" marL="0" rtl="0" algn="l">
              <a:lnSpc>
                <a:spcPct val="100000"/>
              </a:lnSpc>
              <a:spcBef>
                <a:spcPts val="1200"/>
              </a:spcBef>
              <a:spcAft>
                <a:spcPts val="1200"/>
              </a:spcAft>
              <a:buNone/>
            </a:pPr>
            <a:r>
              <a:rPr i="1" lang="en" sz="1208">
                <a:solidFill>
                  <a:schemeClr val="accent3"/>
                </a:solidFill>
                <a:latin typeface="Average"/>
                <a:ea typeface="Average"/>
                <a:cs typeface="Average"/>
                <a:sym typeface="Average"/>
              </a:rPr>
              <a:t>-when admin Decline the request then a massage send on the email id as well as the request not forward to regional manager.</a:t>
            </a:r>
            <a:endParaRPr i="1" sz="1208">
              <a:solidFill>
                <a:schemeClr val="accent3"/>
              </a:solidFill>
              <a:latin typeface="Average"/>
              <a:ea typeface="Average"/>
              <a:cs typeface="Average"/>
              <a:sym typeface="Average"/>
            </a:endParaRPr>
          </a:p>
        </p:txBody>
      </p:sp>
      <p:sp>
        <p:nvSpPr>
          <p:cNvPr id="135" name="Google Shape;135;p23"/>
          <p:cNvSpPr txBox="1"/>
          <p:nvPr>
            <p:ph idx="1" type="body"/>
          </p:nvPr>
        </p:nvSpPr>
        <p:spPr>
          <a:xfrm>
            <a:off x="311700" y="1368100"/>
            <a:ext cx="8520600" cy="3200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36" name="Google Shape;136;p23"/>
          <p:cNvPicPr preferRelativeResize="0"/>
          <p:nvPr/>
        </p:nvPicPr>
        <p:blipFill>
          <a:blip r:embed="rId3">
            <a:alphaModFix/>
          </a:blip>
          <a:stretch>
            <a:fillRect/>
          </a:stretch>
        </p:blipFill>
        <p:spPr>
          <a:xfrm>
            <a:off x="311700" y="1368100"/>
            <a:ext cx="8520601" cy="3715600"/>
          </a:xfrm>
          <a:prstGeom prst="rect">
            <a:avLst/>
          </a:prstGeom>
          <a:noFill/>
          <a:ln>
            <a:noFill/>
          </a:ln>
        </p:spPr>
      </p:pic>
      <p:sp>
        <p:nvSpPr>
          <p:cNvPr id="137" name="Google Shape;137;p23"/>
          <p:cNvSpPr txBox="1"/>
          <p:nvPr/>
        </p:nvSpPr>
        <p:spPr>
          <a:xfrm>
            <a:off x="179425" y="4134250"/>
            <a:ext cx="4747200" cy="43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1C4587"/>
                </a:solidFill>
                <a:latin typeface="Average"/>
                <a:ea typeface="Average"/>
                <a:cs typeface="Average"/>
                <a:sym typeface="Average"/>
              </a:rPr>
              <a:t> When Admin Press </a:t>
            </a:r>
            <a:r>
              <a:rPr lang="en" sz="1600">
                <a:solidFill>
                  <a:srgbClr val="CC0000"/>
                </a:solidFill>
                <a:latin typeface="Average"/>
                <a:ea typeface="Average"/>
                <a:cs typeface="Average"/>
                <a:sym typeface="Average"/>
              </a:rPr>
              <a:t>LOGOUT</a:t>
            </a:r>
            <a:r>
              <a:rPr lang="en" sz="1600">
                <a:solidFill>
                  <a:srgbClr val="1C4587"/>
                </a:solidFill>
                <a:latin typeface="Average"/>
                <a:ea typeface="Average"/>
                <a:cs typeface="Average"/>
                <a:sym typeface="Average"/>
              </a:rPr>
              <a:t> Link Home Page Seen</a:t>
            </a:r>
            <a:endParaRPr sz="1600">
              <a:solidFill>
                <a:srgbClr val="1C4587"/>
              </a:solidFill>
              <a:latin typeface="Average"/>
              <a:ea typeface="Average"/>
              <a:cs typeface="Average"/>
              <a:sym typeface="Average"/>
            </a:endParaRPr>
          </a:p>
        </p:txBody>
      </p:sp>
      <p:sp>
        <p:nvSpPr>
          <p:cNvPr id="138" name="Google Shape;138;p23"/>
          <p:cNvSpPr/>
          <p:nvPr/>
        </p:nvSpPr>
        <p:spPr>
          <a:xfrm>
            <a:off x="3648300" y="2190475"/>
            <a:ext cx="426125" cy="157000"/>
          </a:xfrm>
          <a:prstGeom prst="flowChartMerg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verage"/>
              <a:ea typeface="Average"/>
              <a:cs typeface="Average"/>
              <a:sym typeface="Average"/>
            </a:endParaRPr>
          </a:p>
        </p:txBody>
      </p:sp>
      <p:sp>
        <p:nvSpPr>
          <p:cNvPr id="139" name="Google Shape;139;p23"/>
          <p:cNvSpPr txBox="1"/>
          <p:nvPr/>
        </p:nvSpPr>
        <p:spPr>
          <a:xfrm>
            <a:off x="6122850" y="3880050"/>
            <a:ext cx="2444700" cy="108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accent3"/>
              </a:solidFill>
              <a:latin typeface="Average"/>
              <a:ea typeface="Average"/>
              <a:cs typeface="Average"/>
              <a:sym typeface="Average"/>
            </a:endParaRPr>
          </a:p>
        </p:txBody>
      </p:sp>
      <p:pic>
        <p:nvPicPr>
          <p:cNvPr id="140" name="Google Shape;140;p23"/>
          <p:cNvPicPr preferRelativeResize="0"/>
          <p:nvPr/>
        </p:nvPicPr>
        <p:blipFill>
          <a:blip r:embed="rId4">
            <a:alphaModFix/>
          </a:blip>
          <a:stretch>
            <a:fillRect/>
          </a:stretch>
        </p:blipFill>
        <p:spPr>
          <a:xfrm>
            <a:off x="5584575" y="3610925"/>
            <a:ext cx="3247725" cy="1435376"/>
          </a:xfrm>
          <a:prstGeom prst="rect">
            <a:avLst/>
          </a:prstGeom>
          <a:noFill/>
          <a:ln>
            <a:noFill/>
          </a:ln>
        </p:spPr>
      </p:pic>
      <p:sp>
        <p:nvSpPr>
          <p:cNvPr id="141" name="Google Shape;141;p23"/>
          <p:cNvSpPr/>
          <p:nvPr/>
        </p:nvSpPr>
        <p:spPr>
          <a:xfrm>
            <a:off x="4881850" y="4096850"/>
            <a:ext cx="702725" cy="583925"/>
          </a:xfrm>
          <a:prstGeom prst="flowChartDecision">
            <a:avLst/>
          </a:prstGeom>
          <a:solidFill>
            <a:srgbClr val="CC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verage"/>
              <a:ea typeface="Average"/>
              <a:cs typeface="Average"/>
              <a:sym typeface="Average"/>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4"/>
          <p:cNvSpPr txBox="1"/>
          <p:nvPr>
            <p:ph type="title"/>
          </p:nvPr>
        </p:nvSpPr>
        <p:spPr>
          <a:xfrm>
            <a:off x="311700" y="97200"/>
            <a:ext cx="8520600" cy="18390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None/>
            </a:pPr>
            <a:r>
              <a:rPr lang="en" sz="2733">
                <a:solidFill>
                  <a:srgbClr val="C27BA0"/>
                </a:solidFill>
                <a:latin typeface="Average"/>
                <a:ea typeface="Average"/>
                <a:cs typeface="Average"/>
                <a:sym typeface="Average"/>
              </a:rPr>
              <a:t>                           </a:t>
            </a:r>
            <a:r>
              <a:rPr b="1" i="1" lang="en" sz="2177">
                <a:solidFill>
                  <a:srgbClr val="C27BA0"/>
                </a:solidFill>
                <a:latin typeface="Average"/>
                <a:ea typeface="Average"/>
                <a:cs typeface="Average"/>
                <a:sym typeface="Average"/>
              </a:rPr>
              <a:t>     </a:t>
            </a:r>
            <a:r>
              <a:rPr b="1" i="1" lang="en" sz="2177" u="sng">
                <a:solidFill>
                  <a:srgbClr val="C27BA0"/>
                </a:solidFill>
                <a:latin typeface="Average"/>
                <a:ea typeface="Average"/>
                <a:cs typeface="Average"/>
                <a:sym typeface="Average"/>
              </a:rPr>
              <a:t>REGIONAL MANAGER LAYER</a:t>
            </a:r>
            <a:endParaRPr b="1" i="1" sz="2177" u="sng">
              <a:solidFill>
                <a:srgbClr val="C27BA0"/>
              </a:solidFill>
              <a:latin typeface="Average"/>
              <a:ea typeface="Average"/>
              <a:cs typeface="Average"/>
              <a:sym typeface="Average"/>
            </a:endParaRPr>
          </a:p>
          <a:p>
            <a:pPr indent="0" lvl="0" marL="0" rtl="0" algn="l">
              <a:lnSpc>
                <a:spcPct val="100000"/>
              </a:lnSpc>
              <a:spcBef>
                <a:spcPts val="1200"/>
              </a:spcBef>
              <a:spcAft>
                <a:spcPts val="0"/>
              </a:spcAft>
              <a:buNone/>
            </a:pPr>
            <a:r>
              <a:rPr lang="en" sz="1311">
                <a:solidFill>
                  <a:schemeClr val="accent3"/>
                </a:solidFill>
                <a:latin typeface="Average"/>
                <a:ea typeface="Average"/>
                <a:cs typeface="Average"/>
                <a:sym typeface="Average"/>
              </a:rPr>
              <a:t>Manager Login Interface On Browser</a:t>
            </a:r>
            <a:endParaRPr sz="1311">
              <a:solidFill>
                <a:schemeClr val="accent3"/>
              </a:solidFill>
              <a:latin typeface="Average"/>
              <a:ea typeface="Average"/>
              <a:cs typeface="Average"/>
              <a:sym typeface="Average"/>
            </a:endParaRPr>
          </a:p>
          <a:p>
            <a:pPr indent="0" lvl="0" marL="0" rtl="0" algn="l">
              <a:lnSpc>
                <a:spcPct val="100000"/>
              </a:lnSpc>
              <a:spcBef>
                <a:spcPts val="1200"/>
              </a:spcBef>
              <a:spcAft>
                <a:spcPts val="0"/>
              </a:spcAft>
              <a:buNone/>
            </a:pPr>
            <a:r>
              <a:rPr lang="en" sz="1311">
                <a:solidFill>
                  <a:schemeClr val="accent3"/>
                </a:solidFill>
                <a:latin typeface="Average"/>
                <a:ea typeface="Average"/>
                <a:cs typeface="Average"/>
                <a:sym typeface="Average"/>
              </a:rPr>
              <a:t>&gt;when click on Login as Manager Link of Home page then Manager Login Page is appear. </a:t>
            </a:r>
            <a:endParaRPr sz="1311">
              <a:solidFill>
                <a:schemeClr val="accent3"/>
              </a:solidFill>
              <a:latin typeface="Average"/>
              <a:ea typeface="Average"/>
              <a:cs typeface="Average"/>
              <a:sym typeface="Average"/>
            </a:endParaRPr>
          </a:p>
          <a:p>
            <a:pPr indent="0" lvl="0" marL="0" rtl="0" algn="l">
              <a:lnSpc>
                <a:spcPct val="100000"/>
              </a:lnSpc>
              <a:spcBef>
                <a:spcPts val="1200"/>
              </a:spcBef>
              <a:spcAft>
                <a:spcPts val="0"/>
              </a:spcAft>
              <a:buNone/>
            </a:pPr>
            <a:r>
              <a:rPr lang="en" sz="1311">
                <a:solidFill>
                  <a:schemeClr val="accent3"/>
                </a:solidFill>
                <a:latin typeface="Average"/>
                <a:ea typeface="Average"/>
                <a:cs typeface="Average"/>
                <a:sym typeface="Average"/>
              </a:rPr>
              <a:t>&gt;To manager login Email  and password, kindly have a look of  Registered email .The password send by admin at the time of appointment Or manager can go through the Forget Password.</a:t>
            </a:r>
            <a:endParaRPr sz="1311">
              <a:solidFill>
                <a:schemeClr val="accent3"/>
              </a:solidFill>
              <a:latin typeface="Average"/>
              <a:ea typeface="Average"/>
              <a:cs typeface="Average"/>
              <a:sym typeface="Average"/>
            </a:endParaRPr>
          </a:p>
          <a:p>
            <a:pPr indent="0" lvl="0" marL="0" rtl="0" algn="l">
              <a:spcBef>
                <a:spcPts val="1200"/>
              </a:spcBef>
              <a:spcAft>
                <a:spcPts val="0"/>
              </a:spcAft>
              <a:buNone/>
            </a:pPr>
            <a:r>
              <a:t/>
            </a:r>
            <a:endParaRPr/>
          </a:p>
        </p:txBody>
      </p:sp>
      <p:sp>
        <p:nvSpPr>
          <p:cNvPr id="147" name="Google Shape;147;p24"/>
          <p:cNvSpPr txBox="1"/>
          <p:nvPr>
            <p:ph idx="1" type="body"/>
          </p:nvPr>
        </p:nvSpPr>
        <p:spPr>
          <a:xfrm>
            <a:off x="311700" y="1936350"/>
            <a:ext cx="8520600" cy="30885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48" name="Google Shape;148;p24"/>
          <p:cNvPicPr preferRelativeResize="0"/>
          <p:nvPr/>
        </p:nvPicPr>
        <p:blipFill>
          <a:blip r:embed="rId3">
            <a:alphaModFix/>
          </a:blip>
          <a:stretch>
            <a:fillRect/>
          </a:stretch>
        </p:blipFill>
        <p:spPr>
          <a:xfrm>
            <a:off x="311700" y="1936350"/>
            <a:ext cx="8520600" cy="30885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25"/>
          <p:cNvSpPr txBox="1"/>
          <p:nvPr>
            <p:ph type="title"/>
          </p:nvPr>
        </p:nvSpPr>
        <p:spPr>
          <a:xfrm>
            <a:off x="37375" y="82225"/>
            <a:ext cx="9068400" cy="113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                      </a:t>
            </a:r>
            <a:r>
              <a:rPr lang="en" sz="2300"/>
              <a:t>               </a:t>
            </a:r>
            <a:r>
              <a:rPr lang="en" sz="2300">
                <a:solidFill>
                  <a:srgbClr val="00FFFF"/>
                </a:solidFill>
              </a:rPr>
              <a:t>Manager login Interface</a:t>
            </a:r>
            <a:endParaRPr sz="2300">
              <a:solidFill>
                <a:srgbClr val="00FFFF"/>
              </a:solidFill>
            </a:endParaRPr>
          </a:p>
          <a:p>
            <a:pPr indent="0" lvl="0" marL="0" rtl="0" algn="l">
              <a:spcBef>
                <a:spcPts val="0"/>
              </a:spcBef>
              <a:spcAft>
                <a:spcPts val="0"/>
              </a:spcAft>
              <a:buNone/>
            </a:pPr>
            <a:r>
              <a:rPr lang="en" sz="1800">
                <a:solidFill>
                  <a:srgbClr val="C27BA0"/>
                </a:solidFill>
              </a:rPr>
              <a:t>&gt;When manger put our right input in below interface then login </a:t>
            </a:r>
            <a:r>
              <a:rPr lang="en" sz="1800">
                <a:solidFill>
                  <a:srgbClr val="C27BA0"/>
                </a:solidFill>
              </a:rPr>
              <a:t>successfully</a:t>
            </a:r>
            <a:r>
              <a:rPr lang="en" sz="1800">
                <a:solidFill>
                  <a:srgbClr val="C27BA0"/>
                </a:solidFill>
              </a:rPr>
              <a:t> in manager desk</a:t>
            </a:r>
            <a:r>
              <a:rPr lang="en" sz="1800">
                <a:solidFill>
                  <a:srgbClr val="C27BA0"/>
                </a:solidFill>
              </a:rPr>
              <a:t> </a:t>
            </a:r>
            <a:endParaRPr sz="1800">
              <a:solidFill>
                <a:srgbClr val="C27BA0"/>
              </a:solidFill>
            </a:endParaRPr>
          </a:p>
        </p:txBody>
      </p:sp>
      <p:sp>
        <p:nvSpPr>
          <p:cNvPr id="154" name="Google Shape;154;p25"/>
          <p:cNvSpPr txBox="1"/>
          <p:nvPr>
            <p:ph idx="1" type="body"/>
          </p:nvPr>
        </p:nvSpPr>
        <p:spPr>
          <a:xfrm>
            <a:off x="0" y="1936300"/>
            <a:ext cx="8832300" cy="3207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55" name="Google Shape;155;p25"/>
          <p:cNvPicPr preferRelativeResize="0"/>
          <p:nvPr/>
        </p:nvPicPr>
        <p:blipFill>
          <a:blip r:embed="rId3">
            <a:alphaModFix/>
          </a:blip>
          <a:stretch>
            <a:fillRect/>
          </a:stretch>
        </p:blipFill>
        <p:spPr>
          <a:xfrm>
            <a:off x="0" y="1285875"/>
            <a:ext cx="9143999" cy="38576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6"/>
          <p:cNvSpPr txBox="1"/>
          <p:nvPr>
            <p:ph type="title"/>
          </p:nvPr>
        </p:nvSpPr>
        <p:spPr>
          <a:xfrm>
            <a:off x="311700" y="445025"/>
            <a:ext cx="8520600" cy="504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500">
                <a:solidFill>
                  <a:srgbClr val="C27BA0"/>
                </a:solidFill>
              </a:rPr>
              <a:t>&gt;When manager click on the </a:t>
            </a:r>
            <a:r>
              <a:rPr lang="en" sz="1500">
                <a:solidFill>
                  <a:srgbClr val="C27BA0"/>
                </a:solidFill>
              </a:rPr>
              <a:t>Coming</a:t>
            </a:r>
            <a:r>
              <a:rPr lang="en" sz="1500">
                <a:solidFill>
                  <a:srgbClr val="C27BA0"/>
                </a:solidFill>
              </a:rPr>
              <a:t> Service then it can seen the all services from our branch to another branch</a:t>
            </a:r>
            <a:endParaRPr sz="1500">
              <a:solidFill>
                <a:srgbClr val="C27BA0"/>
              </a:solidFill>
            </a:endParaRPr>
          </a:p>
        </p:txBody>
      </p:sp>
      <p:sp>
        <p:nvSpPr>
          <p:cNvPr id="161" name="Google Shape;161;p26"/>
          <p:cNvSpPr txBox="1"/>
          <p:nvPr>
            <p:ph idx="1" type="body"/>
          </p:nvPr>
        </p:nvSpPr>
        <p:spPr>
          <a:xfrm>
            <a:off x="0" y="1958725"/>
            <a:ext cx="9144000" cy="31845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62" name="Google Shape;162;p26"/>
          <p:cNvPicPr preferRelativeResize="0"/>
          <p:nvPr/>
        </p:nvPicPr>
        <p:blipFill>
          <a:blip r:embed="rId3">
            <a:alphaModFix/>
          </a:blip>
          <a:stretch>
            <a:fillRect/>
          </a:stretch>
        </p:blipFill>
        <p:spPr>
          <a:xfrm>
            <a:off x="0" y="1136350"/>
            <a:ext cx="9144002" cy="4007025"/>
          </a:xfrm>
          <a:prstGeom prst="rect">
            <a:avLst/>
          </a:prstGeom>
          <a:noFill/>
          <a:ln>
            <a:noFill/>
          </a:ln>
        </p:spPr>
      </p:pic>
      <p:sp>
        <p:nvSpPr>
          <p:cNvPr id="163" name="Google Shape;163;p26"/>
          <p:cNvSpPr/>
          <p:nvPr/>
        </p:nvSpPr>
        <p:spPr>
          <a:xfrm>
            <a:off x="157000" y="1839100"/>
            <a:ext cx="792450" cy="119625"/>
          </a:xfrm>
          <a:prstGeom prst="flowChartMerg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verage"/>
              <a:ea typeface="Average"/>
              <a:cs typeface="Average"/>
              <a:sym typeface="Average"/>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1500">
                <a:solidFill>
                  <a:srgbClr val="C27BA0"/>
                </a:solidFill>
              </a:rPr>
              <a:t>           </a:t>
            </a:r>
            <a:r>
              <a:rPr lang="en" sz="1500">
                <a:solidFill>
                  <a:srgbClr val="C27BA0"/>
                </a:solidFill>
              </a:rPr>
              <a:t>&gt;When manager click on the Available Service then it can seen the all services from another branch to our branch</a:t>
            </a:r>
            <a:endParaRPr/>
          </a:p>
        </p:txBody>
      </p:sp>
      <p:sp>
        <p:nvSpPr>
          <p:cNvPr id="169" name="Google Shape;169;p2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70" name="Google Shape;170;p27"/>
          <p:cNvPicPr preferRelativeResize="0"/>
          <p:nvPr/>
        </p:nvPicPr>
        <p:blipFill>
          <a:blip r:embed="rId3">
            <a:alphaModFix/>
          </a:blip>
          <a:stretch>
            <a:fillRect/>
          </a:stretch>
        </p:blipFill>
        <p:spPr>
          <a:xfrm>
            <a:off x="0" y="949450"/>
            <a:ext cx="9143999" cy="4194050"/>
          </a:xfrm>
          <a:prstGeom prst="rect">
            <a:avLst/>
          </a:prstGeom>
          <a:noFill/>
          <a:ln>
            <a:noFill/>
          </a:ln>
        </p:spPr>
      </p:pic>
      <p:sp>
        <p:nvSpPr>
          <p:cNvPr id="171" name="Google Shape;171;p27"/>
          <p:cNvSpPr/>
          <p:nvPr/>
        </p:nvSpPr>
        <p:spPr>
          <a:xfrm>
            <a:off x="1128875" y="1667150"/>
            <a:ext cx="725175" cy="134575"/>
          </a:xfrm>
          <a:prstGeom prst="flowChartMerg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verage"/>
              <a:ea typeface="Average"/>
              <a:cs typeface="Average"/>
              <a:sym typeface="Average"/>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8"/>
          <p:cNvSpPr txBox="1"/>
          <p:nvPr>
            <p:ph type="title"/>
          </p:nvPr>
        </p:nvSpPr>
        <p:spPr>
          <a:xfrm>
            <a:off x="311700" y="112150"/>
            <a:ext cx="8520600" cy="905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1500">
                <a:solidFill>
                  <a:srgbClr val="C27BA0"/>
                </a:solidFill>
              </a:rPr>
              <a:t>&gt;When manager click on the Status then it can seen the all services as well as the current status of the vehicle and manager can Edit the status of the vehicle.</a:t>
            </a:r>
            <a:endParaRPr sz="1500">
              <a:solidFill>
                <a:srgbClr val="C27BA0"/>
              </a:solidFill>
            </a:endParaRPr>
          </a:p>
          <a:p>
            <a:pPr indent="0" lvl="0" marL="0" rtl="0" algn="l">
              <a:spcBef>
                <a:spcPts val="0"/>
              </a:spcBef>
              <a:spcAft>
                <a:spcPts val="0"/>
              </a:spcAft>
              <a:buNone/>
            </a:pPr>
            <a:r>
              <a:rPr lang="en" sz="1500">
                <a:solidFill>
                  <a:srgbClr val="C27BA0"/>
                </a:solidFill>
              </a:rPr>
              <a:t>&gt;When manage click on the Status Green button the arrow directed interface is created and manger can input the desire status of the vehicle is add and update using click on Update Truck status button </a:t>
            </a:r>
            <a:endParaRPr sz="1500">
              <a:solidFill>
                <a:srgbClr val="C27BA0"/>
              </a:solidFill>
            </a:endParaRPr>
          </a:p>
          <a:p>
            <a:pPr indent="0" lvl="0" marL="0" rtl="0" algn="l">
              <a:spcBef>
                <a:spcPts val="0"/>
              </a:spcBef>
              <a:spcAft>
                <a:spcPts val="0"/>
              </a:spcAft>
              <a:buNone/>
            </a:pPr>
            <a:r>
              <a:t/>
            </a:r>
            <a:endParaRPr sz="1500">
              <a:solidFill>
                <a:srgbClr val="C27BA0"/>
              </a:solidFill>
            </a:endParaRPr>
          </a:p>
        </p:txBody>
      </p:sp>
      <p:sp>
        <p:nvSpPr>
          <p:cNvPr id="177" name="Google Shape;177;p2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78" name="Google Shape;178;p28"/>
          <p:cNvPicPr preferRelativeResize="0"/>
          <p:nvPr/>
        </p:nvPicPr>
        <p:blipFill>
          <a:blip r:embed="rId3">
            <a:alphaModFix/>
          </a:blip>
          <a:stretch>
            <a:fillRect/>
          </a:stretch>
        </p:blipFill>
        <p:spPr>
          <a:xfrm>
            <a:off x="0" y="1152475"/>
            <a:ext cx="9144001" cy="3991024"/>
          </a:xfrm>
          <a:prstGeom prst="rect">
            <a:avLst/>
          </a:prstGeom>
          <a:noFill/>
          <a:ln>
            <a:noFill/>
          </a:ln>
        </p:spPr>
      </p:pic>
      <p:sp>
        <p:nvSpPr>
          <p:cNvPr id="179" name="Google Shape;179;p28"/>
          <p:cNvSpPr/>
          <p:nvPr/>
        </p:nvSpPr>
        <p:spPr>
          <a:xfrm>
            <a:off x="2026000" y="1846575"/>
            <a:ext cx="321475" cy="127100"/>
          </a:xfrm>
          <a:prstGeom prst="flowChartMerg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verage"/>
              <a:ea typeface="Average"/>
              <a:cs typeface="Average"/>
              <a:sym typeface="Average"/>
            </a:endParaRPr>
          </a:p>
        </p:txBody>
      </p:sp>
      <p:sp>
        <p:nvSpPr>
          <p:cNvPr id="180" name="Google Shape;180;p28"/>
          <p:cNvSpPr/>
          <p:nvPr/>
        </p:nvSpPr>
        <p:spPr>
          <a:xfrm rot="10800000">
            <a:off x="8141550" y="3334400"/>
            <a:ext cx="792300" cy="1091400"/>
          </a:xfrm>
          <a:prstGeom prst="bentArrow">
            <a:avLst>
              <a:gd fmla="val 15234" name="adj1"/>
              <a:gd fmla="val 50000" name="adj2"/>
              <a:gd fmla="val 25000" name="adj3"/>
              <a:gd fmla="val 43750" name="adj4"/>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500">
              <a:latin typeface="Average"/>
              <a:ea typeface="Average"/>
              <a:cs typeface="Average"/>
              <a:sym typeface="Average"/>
            </a:endParaRPr>
          </a:p>
        </p:txBody>
      </p:sp>
      <p:pic>
        <p:nvPicPr>
          <p:cNvPr id="181" name="Google Shape;181;p28"/>
          <p:cNvPicPr preferRelativeResize="0"/>
          <p:nvPr/>
        </p:nvPicPr>
        <p:blipFill>
          <a:blip r:embed="rId4">
            <a:alphaModFix/>
          </a:blip>
          <a:stretch>
            <a:fillRect/>
          </a:stretch>
        </p:blipFill>
        <p:spPr>
          <a:xfrm>
            <a:off x="1644725" y="3655750"/>
            <a:ext cx="6444324" cy="14877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29"/>
          <p:cNvSpPr txBox="1"/>
          <p:nvPr>
            <p:ph type="title"/>
          </p:nvPr>
        </p:nvSpPr>
        <p:spPr>
          <a:xfrm>
            <a:off x="44850" y="112150"/>
            <a:ext cx="8993700" cy="72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1650">
                <a:solidFill>
                  <a:srgbClr val="C27BA0"/>
                </a:solidFill>
              </a:rPr>
              <a:t>  </a:t>
            </a:r>
            <a:r>
              <a:rPr lang="en" sz="1650">
                <a:solidFill>
                  <a:srgbClr val="C27BA0"/>
                </a:solidFill>
              </a:rPr>
              <a:t>&gt;When manager click on the Search Service then it can search the all services according to search input location.</a:t>
            </a:r>
            <a:endParaRPr sz="1650">
              <a:solidFill>
                <a:srgbClr val="C27BA0"/>
              </a:solidFill>
            </a:endParaRPr>
          </a:p>
          <a:p>
            <a:pPr indent="0" lvl="0" marL="0" rtl="0" algn="l">
              <a:spcBef>
                <a:spcPts val="0"/>
              </a:spcBef>
              <a:spcAft>
                <a:spcPts val="0"/>
              </a:spcAft>
              <a:buSzPts val="990"/>
              <a:buNone/>
            </a:pPr>
            <a:r>
              <a:t/>
            </a:r>
            <a:endParaRPr sz="2700"/>
          </a:p>
        </p:txBody>
      </p:sp>
      <p:sp>
        <p:nvSpPr>
          <p:cNvPr id="187" name="Google Shape;187;p29"/>
          <p:cNvSpPr txBox="1"/>
          <p:nvPr>
            <p:ph idx="1" type="body"/>
          </p:nvPr>
        </p:nvSpPr>
        <p:spPr>
          <a:xfrm>
            <a:off x="0" y="1152475"/>
            <a:ext cx="9144000" cy="39909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88" name="Google Shape;188;p29"/>
          <p:cNvPicPr preferRelativeResize="0"/>
          <p:nvPr/>
        </p:nvPicPr>
        <p:blipFill>
          <a:blip r:embed="rId3">
            <a:alphaModFix/>
          </a:blip>
          <a:stretch>
            <a:fillRect/>
          </a:stretch>
        </p:blipFill>
        <p:spPr>
          <a:xfrm>
            <a:off x="0" y="942828"/>
            <a:ext cx="9144002" cy="1797526"/>
          </a:xfrm>
          <a:prstGeom prst="rect">
            <a:avLst/>
          </a:prstGeom>
          <a:noFill/>
          <a:ln>
            <a:noFill/>
          </a:ln>
        </p:spPr>
      </p:pic>
      <p:pic>
        <p:nvPicPr>
          <p:cNvPr id="189" name="Google Shape;189;p29"/>
          <p:cNvPicPr preferRelativeResize="0"/>
          <p:nvPr/>
        </p:nvPicPr>
        <p:blipFill>
          <a:blip r:embed="rId4">
            <a:alphaModFix/>
          </a:blip>
          <a:stretch>
            <a:fillRect/>
          </a:stretch>
        </p:blipFill>
        <p:spPr>
          <a:xfrm>
            <a:off x="-44850" y="2849226"/>
            <a:ext cx="9144000" cy="2294275"/>
          </a:xfrm>
          <a:prstGeom prst="rect">
            <a:avLst/>
          </a:prstGeom>
          <a:noFill/>
          <a:ln>
            <a:noFill/>
          </a:ln>
        </p:spPr>
      </p:pic>
      <p:sp>
        <p:nvSpPr>
          <p:cNvPr id="190" name="Google Shape;190;p29"/>
          <p:cNvSpPr/>
          <p:nvPr/>
        </p:nvSpPr>
        <p:spPr>
          <a:xfrm>
            <a:off x="2519425" y="1420450"/>
            <a:ext cx="672825" cy="142050"/>
          </a:xfrm>
          <a:prstGeom prst="flowChartMerg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verage"/>
              <a:ea typeface="Average"/>
              <a:cs typeface="Average"/>
              <a:sym typeface="Average"/>
            </a:endParaRPr>
          </a:p>
        </p:txBody>
      </p:sp>
      <p:sp>
        <p:nvSpPr>
          <p:cNvPr id="191" name="Google Shape;191;p29"/>
          <p:cNvSpPr/>
          <p:nvPr/>
        </p:nvSpPr>
        <p:spPr>
          <a:xfrm>
            <a:off x="4149200" y="2340000"/>
            <a:ext cx="799800" cy="509100"/>
          </a:xfrm>
          <a:prstGeom prst="downArrowCallout">
            <a:avLst>
              <a:gd fmla="val 25000" name="adj1"/>
              <a:gd fmla="val 25000" name="adj2"/>
              <a:gd fmla="val 25000" name="adj3"/>
              <a:gd fmla="val 64977" name="adj4"/>
            </a:avLst>
          </a:prstGeom>
          <a:solidFill>
            <a:srgbClr val="674EA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verage"/>
              <a:ea typeface="Average"/>
              <a:cs typeface="Average"/>
              <a:sym typeface="Average"/>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30"/>
          <p:cNvSpPr txBox="1"/>
          <p:nvPr>
            <p:ph type="title"/>
          </p:nvPr>
        </p:nvSpPr>
        <p:spPr>
          <a:xfrm>
            <a:off x="186900" y="0"/>
            <a:ext cx="8844000" cy="101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1800">
                <a:solidFill>
                  <a:srgbClr val="E69138"/>
                </a:solidFill>
              </a:rPr>
              <a:t>&gt; When manager click on Service link then it can seen the all the user </a:t>
            </a:r>
            <a:r>
              <a:rPr lang="en" sz="1800">
                <a:solidFill>
                  <a:srgbClr val="E69138"/>
                </a:solidFill>
              </a:rPr>
              <a:t>services</a:t>
            </a:r>
            <a:r>
              <a:rPr lang="en" sz="1800">
                <a:solidFill>
                  <a:srgbClr val="E69138"/>
                </a:solidFill>
              </a:rPr>
              <a:t> which is </a:t>
            </a:r>
            <a:r>
              <a:rPr lang="en" sz="1800">
                <a:solidFill>
                  <a:srgbClr val="E69138"/>
                </a:solidFill>
              </a:rPr>
              <a:t>verified</a:t>
            </a:r>
            <a:r>
              <a:rPr lang="en" sz="1800">
                <a:solidFill>
                  <a:srgbClr val="E69138"/>
                </a:solidFill>
              </a:rPr>
              <a:t> by the           </a:t>
            </a:r>
            <a:r>
              <a:rPr lang="en" sz="1800">
                <a:solidFill>
                  <a:srgbClr val="E69138"/>
                </a:solidFill>
              </a:rPr>
              <a:t>company</a:t>
            </a:r>
            <a:r>
              <a:rPr lang="en" sz="1800">
                <a:solidFill>
                  <a:srgbClr val="E69138"/>
                </a:solidFill>
              </a:rPr>
              <a:t> admin.</a:t>
            </a:r>
            <a:endParaRPr sz="1800">
              <a:solidFill>
                <a:srgbClr val="E69138"/>
              </a:solidFill>
            </a:endParaRPr>
          </a:p>
          <a:p>
            <a:pPr indent="0" lvl="0" marL="0" rtl="0" algn="l">
              <a:spcBef>
                <a:spcPts val="0"/>
              </a:spcBef>
              <a:spcAft>
                <a:spcPts val="0"/>
              </a:spcAft>
              <a:buSzPts val="990"/>
              <a:buNone/>
            </a:pPr>
            <a:r>
              <a:rPr lang="en" sz="1800">
                <a:solidFill>
                  <a:srgbClr val="E69138"/>
                </a:solidFill>
              </a:rPr>
              <a:t>&gt;Manager click on PickUp/Deliver button and take over the user service on the next level of delivery.</a:t>
            </a:r>
            <a:endParaRPr sz="1800">
              <a:solidFill>
                <a:srgbClr val="E69138"/>
              </a:solidFill>
            </a:endParaRPr>
          </a:p>
        </p:txBody>
      </p:sp>
      <p:sp>
        <p:nvSpPr>
          <p:cNvPr id="197" name="Google Shape;197;p30"/>
          <p:cNvSpPr txBox="1"/>
          <p:nvPr>
            <p:ph idx="1" type="body"/>
          </p:nvPr>
        </p:nvSpPr>
        <p:spPr>
          <a:xfrm>
            <a:off x="0" y="1152475"/>
            <a:ext cx="9144000" cy="39909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98" name="Google Shape;198;p30"/>
          <p:cNvPicPr preferRelativeResize="0"/>
          <p:nvPr/>
        </p:nvPicPr>
        <p:blipFill>
          <a:blip r:embed="rId3">
            <a:alphaModFix/>
          </a:blip>
          <a:stretch>
            <a:fillRect/>
          </a:stretch>
        </p:blipFill>
        <p:spPr>
          <a:xfrm>
            <a:off x="0" y="1098975"/>
            <a:ext cx="9144002" cy="4044524"/>
          </a:xfrm>
          <a:prstGeom prst="rect">
            <a:avLst/>
          </a:prstGeom>
          <a:noFill/>
          <a:ln>
            <a:noFill/>
          </a:ln>
        </p:spPr>
      </p:pic>
      <p:sp>
        <p:nvSpPr>
          <p:cNvPr id="199" name="Google Shape;199;p30"/>
          <p:cNvSpPr/>
          <p:nvPr/>
        </p:nvSpPr>
        <p:spPr>
          <a:xfrm>
            <a:off x="3341775" y="2153100"/>
            <a:ext cx="456050" cy="201850"/>
          </a:xfrm>
          <a:prstGeom prst="flowChartMerg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verage"/>
              <a:ea typeface="Average"/>
              <a:cs typeface="Average"/>
              <a:sym typeface="Average"/>
            </a:endParaRPr>
          </a:p>
        </p:txBody>
      </p:sp>
      <p:sp>
        <p:nvSpPr>
          <p:cNvPr id="200" name="Google Shape;200;p30"/>
          <p:cNvSpPr txBox="1"/>
          <p:nvPr/>
        </p:nvSpPr>
        <p:spPr>
          <a:xfrm>
            <a:off x="164475" y="3895000"/>
            <a:ext cx="4866900" cy="64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1C4587"/>
                </a:solidFill>
                <a:latin typeface="Average"/>
                <a:ea typeface="Average"/>
                <a:cs typeface="Average"/>
                <a:sym typeface="Average"/>
              </a:rPr>
              <a:t>When Manager Press </a:t>
            </a:r>
            <a:r>
              <a:rPr lang="en" sz="1600">
                <a:solidFill>
                  <a:srgbClr val="CC0000"/>
                </a:solidFill>
                <a:latin typeface="Average"/>
                <a:ea typeface="Average"/>
                <a:cs typeface="Average"/>
                <a:sym typeface="Average"/>
              </a:rPr>
              <a:t>LOGOUT</a:t>
            </a:r>
            <a:r>
              <a:rPr lang="en" sz="1600">
                <a:solidFill>
                  <a:srgbClr val="1C4587"/>
                </a:solidFill>
                <a:latin typeface="Average"/>
                <a:ea typeface="Average"/>
                <a:cs typeface="Average"/>
                <a:sym typeface="Average"/>
              </a:rPr>
              <a:t> Link Home Page Seen</a:t>
            </a:r>
            <a:endParaRPr sz="1800">
              <a:solidFill>
                <a:schemeClr val="accent3"/>
              </a:solidFill>
              <a:latin typeface="Average"/>
              <a:ea typeface="Average"/>
              <a:cs typeface="Average"/>
              <a:sym typeface="Average"/>
            </a:endParaRPr>
          </a:p>
        </p:txBody>
      </p:sp>
      <p:sp>
        <p:nvSpPr>
          <p:cNvPr id="201" name="Google Shape;201;p30"/>
          <p:cNvSpPr/>
          <p:nvPr/>
        </p:nvSpPr>
        <p:spPr>
          <a:xfrm>
            <a:off x="4926725" y="3835200"/>
            <a:ext cx="702725" cy="583925"/>
          </a:xfrm>
          <a:prstGeom prst="flowChartDecision">
            <a:avLst/>
          </a:prstGeom>
          <a:solidFill>
            <a:srgbClr val="CC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verage"/>
              <a:ea typeface="Average"/>
              <a:cs typeface="Average"/>
              <a:sym typeface="Average"/>
            </a:endParaRPr>
          </a:p>
        </p:txBody>
      </p:sp>
      <p:pic>
        <p:nvPicPr>
          <p:cNvPr id="202" name="Google Shape;202;p30"/>
          <p:cNvPicPr preferRelativeResize="0"/>
          <p:nvPr/>
        </p:nvPicPr>
        <p:blipFill>
          <a:blip r:embed="rId4">
            <a:alphaModFix/>
          </a:blip>
          <a:stretch>
            <a:fillRect/>
          </a:stretch>
        </p:blipFill>
        <p:spPr>
          <a:xfrm>
            <a:off x="5629450" y="3207200"/>
            <a:ext cx="3434600" cy="189892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31"/>
          <p:cNvSpPr txBox="1"/>
          <p:nvPr>
            <p:ph type="title"/>
          </p:nvPr>
        </p:nvSpPr>
        <p:spPr>
          <a:xfrm>
            <a:off x="311700" y="104675"/>
            <a:ext cx="8520600" cy="2429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                         </a:t>
            </a:r>
            <a:r>
              <a:rPr b="1" i="1" lang="en" u="sng">
                <a:solidFill>
                  <a:srgbClr val="4C1130"/>
                </a:solidFill>
              </a:rPr>
              <a:t>USER/CLIENT/CUSTOMER LAYER</a:t>
            </a:r>
            <a:endParaRPr b="1" i="1" u="sng">
              <a:solidFill>
                <a:srgbClr val="4C1130"/>
              </a:solidFill>
            </a:endParaRPr>
          </a:p>
          <a:p>
            <a:pPr indent="-331470" lvl="0" marL="457200" rtl="0" algn="l">
              <a:lnSpc>
                <a:spcPct val="115000"/>
              </a:lnSpc>
              <a:spcBef>
                <a:spcPts val="0"/>
              </a:spcBef>
              <a:spcAft>
                <a:spcPts val="0"/>
              </a:spcAft>
              <a:buClr>
                <a:srgbClr val="00FFFF"/>
              </a:buClr>
              <a:buSzPct val="100000"/>
              <a:buFont typeface="Average"/>
              <a:buAutoNum type="arabicPeriod"/>
            </a:pPr>
            <a:r>
              <a:rPr lang="en" sz="1800">
                <a:solidFill>
                  <a:srgbClr val="00FFFF"/>
                </a:solidFill>
                <a:latin typeface="Average"/>
                <a:ea typeface="Average"/>
                <a:cs typeface="Average"/>
                <a:sym typeface="Average"/>
              </a:rPr>
              <a:t>New user register first in the company portal.</a:t>
            </a:r>
            <a:endParaRPr sz="1800">
              <a:solidFill>
                <a:srgbClr val="00FFFF"/>
              </a:solidFill>
              <a:latin typeface="Average"/>
              <a:ea typeface="Average"/>
              <a:cs typeface="Average"/>
              <a:sym typeface="Average"/>
            </a:endParaRPr>
          </a:p>
          <a:p>
            <a:pPr indent="-331470" lvl="0" marL="457200" rtl="0" algn="l">
              <a:lnSpc>
                <a:spcPct val="115000"/>
              </a:lnSpc>
              <a:spcBef>
                <a:spcPts val="0"/>
              </a:spcBef>
              <a:spcAft>
                <a:spcPts val="0"/>
              </a:spcAft>
              <a:buClr>
                <a:schemeClr val="accent3"/>
              </a:buClr>
              <a:buSzPct val="100000"/>
              <a:buFont typeface="Average"/>
              <a:buAutoNum type="arabicPeriod"/>
            </a:pPr>
            <a:r>
              <a:rPr i="1" lang="en" sz="1800">
                <a:solidFill>
                  <a:schemeClr val="accent3"/>
                </a:solidFill>
                <a:latin typeface="Average"/>
                <a:ea typeface="Average"/>
                <a:cs typeface="Average"/>
                <a:sym typeface="Average"/>
              </a:rPr>
              <a:t>User can send the service request to company admin for delivery .</a:t>
            </a:r>
            <a:endParaRPr i="1" sz="1800">
              <a:solidFill>
                <a:schemeClr val="accent3"/>
              </a:solidFill>
              <a:latin typeface="Average"/>
              <a:ea typeface="Average"/>
              <a:cs typeface="Average"/>
              <a:sym typeface="Average"/>
            </a:endParaRPr>
          </a:p>
          <a:p>
            <a:pPr indent="-331470" lvl="0" marL="457200" rtl="0" algn="l">
              <a:lnSpc>
                <a:spcPct val="115000"/>
              </a:lnSpc>
              <a:spcBef>
                <a:spcPts val="0"/>
              </a:spcBef>
              <a:spcAft>
                <a:spcPts val="0"/>
              </a:spcAft>
              <a:buClr>
                <a:srgbClr val="00FFFF"/>
              </a:buClr>
              <a:buSzPct val="100000"/>
              <a:buFont typeface="Average"/>
              <a:buAutoNum type="arabicPeriod"/>
            </a:pPr>
            <a:r>
              <a:rPr lang="en" sz="1800">
                <a:solidFill>
                  <a:srgbClr val="00FFFF"/>
                </a:solidFill>
                <a:latin typeface="Average"/>
                <a:ea typeface="Average"/>
                <a:cs typeface="Average"/>
                <a:sym typeface="Average"/>
              </a:rPr>
              <a:t>User can see his delivery service status .</a:t>
            </a:r>
            <a:endParaRPr sz="1800">
              <a:solidFill>
                <a:srgbClr val="00FFFF"/>
              </a:solidFill>
              <a:latin typeface="Average"/>
              <a:ea typeface="Average"/>
              <a:cs typeface="Average"/>
              <a:sym typeface="Average"/>
            </a:endParaRPr>
          </a:p>
          <a:p>
            <a:pPr indent="-331470" lvl="0" marL="457200" rtl="0" algn="l">
              <a:lnSpc>
                <a:spcPct val="115000"/>
              </a:lnSpc>
              <a:spcBef>
                <a:spcPts val="0"/>
              </a:spcBef>
              <a:spcAft>
                <a:spcPts val="0"/>
              </a:spcAft>
              <a:buClr>
                <a:schemeClr val="accent3"/>
              </a:buClr>
              <a:buSzPct val="100000"/>
              <a:buFont typeface="Average"/>
              <a:buAutoNum type="arabicPeriod"/>
            </a:pPr>
            <a:r>
              <a:rPr i="1" lang="en" sz="1800">
                <a:solidFill>
                  <a:schemeClr val="accent3"/>
                </a:solidFill>
                <a:latin typeface="Average"/>
                <a:ea typeface="Average"/>
                <a:cs typeface="Average"/>
                <a:sym typeface="Average"/>
              </a:rPr>
              <a:t>User can Forget his password Using mail Id .</a:t>
            </a:r>
            <a:endParaRPr i="1" sz="1800">
              <a:solidFill>
                <a:schemeClr val="accent3"/>
              </a:solidFill>
              <a:latin typeface="Average"/>
              <a:ea typeface="Average"/>
              <a:cs typeface="Average"/>
              <a:sym typeface="Average"/>
            </a:endParaRPr>
          </a:p>
          <a:p>
            <a:pPr indent="-331470" lvl="0" marL="457200" rtl="0" algn="l">
              <a:lnSpc>
                <a:spcPct val="115000"/>
              </a:lnSpc>
              <a:spcBef>
                <a:spcPts val="0"/>
              </a:spcBef>
              <a:spcAft>
                <a:spcPts val="0"/>
              </a:spcAft>
              <a:buClr>
                <a:srgbClr val="00FFFF"/>
              </a:buClr>
              <a:buSzPct val="100000"/>
              <a:buFont typeface="Average"/>
              <a:buAutoNum type="arabicPeriod"/>
            </a:pPr>
            <a:r>
              <a:rPr lang="en" sz="1800">
                <a:solidFill>
                  <a:srgbClr val="00FFFF"/>
                </a:solidFill>
                <a:latin typeface="Average"/>
                <a:ea typeface="Average"/>
                <a:cs typeface="Average"/>
                <a:sym typeface="Average"/>
              </a:rPr>
              <a:t>User can see the company services route .</a:t>
            </a:r>
            <a:endParaRPr sz="1800">
              <a:solidFill>
                <a:srgbClr val="00FFFF"/>
              </a:solidFill>
              <a:latin typeface="Average"/>
              <a:ea typeface="Average"/>
              <a:cs typeface="Average"/>
              <a:sym typeface="Average"/>
            </a:endParaRPr>
          </a:p>
          <a:p>
            <a:pPr indent="-331470" lvl="0" marL="457200" rtl="0" algn="l">
              <a:lnSpc>
                <a:spcPct val="115000"/>
              </a:lnSpc>
              <a:spcBef>
                <a:spcPts val="0"/>
              </a:spcBef>
              <a:spcAft>
                <a:spcPts val="0"/>
              </a:spcAft>
              <a:buClr>
                <a:srgbClr val="00FFFF"/>
              </a:buClr>
              <a:buSzPct val="100000"/>
              <a:buFont typeface="Average"/>
              <a:buAutoNum type="arabicPeriod"/>
            </a:pPr>
            <a:r>
              <a:rPr i="1" lang="en" sz="1800">
                <a:solidFill>
                  <a:schemeClr val="accent3"/>
                </a:solidFill>
                <a:latin typeface="Average"/>
                <a:ea typeface="Average"/>
                <a:cs typeface="Average"/>
                <a:sym typeface="Average"/>
              </a:rPr>
              <a:t> User can see the regional offices and company contact .</a:t>
            </a:r>
            <a:endParaRPr/>
          </a:p>
        </p:txBody>
      </p:sp>
      <p:sp>
        <p:nvSpPr>
          <p:cNvPr id="208" name="Google Shape;208;p31"/>
          <p:cNvSpPr txBox="1"/>
          <p:nvPr>
            <p:ph idx="1" type="body"/>
          </p:nvPr>
        </p:nvSpPr>
        <p:spPr>
          <a:xfrm>
            <a:off x="0" y="2631550"/>
            <a:ext cx="9144000" cy="2474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09" name="Google Shape;209;p31"/>
          <p:cNvPicPr preferRelativeResize="0"/>
          <p:nvPr/>
        </p:nvPicPr>
        <p:blipFill>
          <a:blip r:embed="rId3">
            <a:alphaModFix/>
          </a:blip>
          <a:stretch>
            <a:fillRect/>
          </a:stretch>
        </p:blipFill>
        <p:spPr>
          <a:xfrm>
            <a:off x="0" y="2534375"/>
            <a:ext cx="9144000" cy="2609124"/>
          </a:xfrm>
          <a:prstGeom prst="rect">
            <a:avLst/>
          </a:prstGeom>
          <a:noFill/>
          <a:ln>
            <a:noFill/>
          </a:ln>
        </p:spPr>
      </p:pic>
      <p:sp>
        <p:nvSpPr>
          <p:cNvPr id="210" name="Google Shape;210;p31"/>
          <p:cNvSpPr/>
          <p:nvPr/>
        </p:nvSpPr>
        <p:spPr>
          <a:xfrm>
            <a:off x="3551100" y="2310100"/>
            <a:ext cx="2205425" cy="321450"/>
          </a:xfrm>
          <a:prstGeom prst="flowChartMerge">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verage"/>
              <a:ea typeface="Average"/>
              <a:cs typeface="Average"/>
              <a:sym typeface="Average"/>
            </a:endParaRPr>
          </a:p>
        </p:txBody>
      </p:sp>
      <p:sp>
        <p:nvSpPr>
          <p:cNvPr id="211" name="Google Shape;211;p31"/>
          <p:cNvSpPr txBox="1"/>
          <p:nvPr/>
        </p:nvSpPr>
        <p:spPr>
          <a:xfrm>
            <a:off x="3887525" y="2202450"/>
            <a:ext cx="16149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FF0000"/>
                </a:solidFill>
                <a:latin typeface="Average"/>
                <a:ea typeface="Average"/>
                <a:cs typeface="Average"/>
                <a:sym typeface="Average"/>
              </a:rPr>
              <a:t>User login interface</a:t>
            </a:r>
            <a:endParaRPr sz="1200">
              <a:solidFill>
                <a:srgbClr val="FF0000"/>
              </a:solidFill>
              <a:latin typeface="Average"/>
              <a:ea typeface="Average"/>
              <a:cs typeface="Average"/>
              <a:sym typeface="Average"/>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14"/>
          <p:cNvSpPr txBox="1"/>
          <p:nvPr>
            <p:ph type="title"/>
          </p:nvPr>
        </p:nvSpPr>
        <p:spPr>
          <a:xfrm>
            <a:off x="229450" y="261650"/>
            <a:ext cx="8520600" cy="463500"/>
          </a:xfrm>
          <a:prstGeom prst="rect">
            <a:avLst/>
          </a:prstGeom>
          <a:solidFill>
            <a:srgbClr val="A64D79"/>
          </a:solidFill>
        </p:spPr>
        <p:txBody>
          <a:bodyPr anchorCtr="0" anchor="t" bIns="91425" lIns="91425" spcFirstLastPara="1" rIns="91425" wrap="square" tIns="91425">
            <a:noAutofit/>
          </a:bodyPr>
          <a:lstStyle/>
          <a:p>
            <a:pPr indent="0" lvl="0" marL="0" rtl="0" algn="l">
              <a:spcBef>
                <a:spcPts val="0"/>
              </a:spcBef>
              <a:spcAft>
                <a:spcPts val="0"/>
              </a:spcAft>
              <a:buSzPts val="990"/>
              <a:buNone/>
            </a:pPr>
            <a:r>
              <a:rPr b="1" i="1" lang="en" sz="2400"/>
              <a:t> </a:t>
            </a:r>
            <a:r>
              <a:rPr b="1" i="1" lang="en" sz="2400"/>
              <a:t>MOST </a:t>
            </a:r>
            <a:r>
              <a:rPr b="1" i="1" lang="en" sz="2400"/>
              <a:t>CONVENIENT</a:t>
            </a:r>
            <a:r>
              <a:rPr b="1" i="1" lang="en" sz="2400"/>
              <a:t> &amp; RELIABLE TRANSPORT SERVICES FOR YOURS</a:t>
            </a:r>
            <a:endParaRPr b="1" i="1" sz="2400"/>
          </a:p>
        </p:txBody>
      </p:sp>
      <p:sp>
        <p:nvSpPr>
          <p:cNvPr id="66" name="Google Shape;66;p14"/>
          <p:cNvSpPr txBox="1"/>
          <p:nvPr>
            <p:ph idx="1" type="body"/>
          </p:nvPr>
        </p:nvSpPr>
        <p:spPr>
          <a:xfrm>
            <a:off x="311700" y="919550"/>
            <a:ext cx="8520600" cy="4007100"/>
          </a:xfrm>
          <a:prstGeom prst="rect">
            <a:avLst/>
          </a:prstGeom>
          <a:solidFill>
            <a:schemeClr val="lt1"/>
          </a:solidFill>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sz="1400">
                <a:solidFill>
                  <a:srgbClr val="4A86E8"/>
                </a:solidFill>
              </a:rPr>
              <a:t>                                                </a:t>
            </a:r>
            <a:r>
              <a:rPr lang="en" sz="1400">
                <a:solidFill>
                  <a:srgbClr val="4A86E8"/>
                </a:solidFill>
              </a:rPr>
              <a:t>OUR PRIORITY TO SERVE BETTER FOR YOU</a:t>
            </a:r>
            <a:r>
              <a:rPr lang="en"/>
              <a:t> </a:t>
            </a:r>
            <a:endParaRPr/>
          </a:p>
          <a:p>
            <a:pPr indent="-304800" lvl="0" marL="457200" rtl="0" algn="l">
              <a:spcBef>
                <a:spcPts val="1200"/>
              </a:spcBef>
              <a:spcAft>
                <a:spcPts val="0"/>
              </a:spcAft>
              <a:buClr>
                <a:srgbClr val="0D0D0D"/>
              </a:buClr>
              <a:buSzPts val="1200"/>
              <a:buFont typeface="Roboto"/>
              <a:buChar char="●"/>
            </a:pPr>
            <a:r>
              <a:rPr lang="en" sz="1200">
                <a:solidFill>
                  <a:srgbClr val="0D0D0D"/>
                </a:solidFill>
                <a:highlight>
                  <a:srgbClr val="FFFFFF"/>
                </a:highlight>
                <a:latin typeface="Roboto"/>
                <a:ea typeface="Roboto"/>
                <a:cs typeface="Roboto"/>
                <a:sym typeface="Roboto"/>
              </a:rPr>
              <a:t>Ensuring smooth and efficient operations to transport goods from one location to another safely and on time </a:t>
            </a:r>
            <a:endParaRPr sz="1200">
              <a:solidFill>
                <a:srgbClr val="0D0D0D"/>
              </a:solidFill>
              <a:highlight>
                <a:srgbClr val="FFFFFF"/>
              </a:highlight>
              <a:latin typeface="Roboto"/>
              <a:ea typeface="Roboto"/>
              <a:cs typeface="Roboto"/>
              <a:sym typeface="Roboto"/>
            </a:endParaRPr>
          </a:p>
          <a:p>
            <a:pPr indent="-304800" lvl="0" marL="457200" rtl="0" algn="l">
              <a:spcBef>
                <a:spcPts val="0"/>
              </a:spcBef>
              <a:spcAft>
                <a:spcPts val="0"/>
              </a:spcAft>
              <a:buClr>
                <a:srgbClr val="0D0D0D"/>
              </a:buClr>
              <a:buSzPts val="1200"/>
              <a:buFont typeface="Roboto"/>
              <a:buChar char="●"/>
            </a:pPr>
            <a:r>
              <a:rPr lang="en" sz="1200">
                <a:solidFill>
                  <a:srgbClr val="0D0D0D"/>
                </a:solidFill>
                <a:highlight>
                  <a:srgbClr val="FFFFFF"/>
                </a:highlight>
                <a:latin typeface="Roboto"/>
                <a:ea typeface="Roboto"/>
                <a:cs typeface="Roboto"/>
                <a:sym typeface="Roboto"/>
              </a:rPr>
              <a:t> </a:t>
            </a:r>
            <a:endParaRPr sz="1200">
              <a:solidFill>
                <a:srgbClr val="0D0D0D"/>
              </a:solidFill>
              <a:highlight>
                <a:srgbClr val="FFFFFF"/>
              </a:highlight>
              <a:latin typeface="Roboto"/>
              <a:ea typeface="Roboto"/>
              <a:cs typeface="Roboto"/>
              <a:sym typeface="Roboto"/>
            </a:endParaRPr>
          </a:p>
          <a:p>
            <a:pPr indent="-304800" lvl="0" marL="457200" rtl="0" algn="l">
              <a:spcBef>
                <a:spcPts val="0"/>
              </a:spcBef>
              <a:spcAft>
                <a:spcPts val="0"/>
              </a:spcAft>
              <a:buClr>
                <a:srgbClr val="0D0D0D"/>
              </a:buClr>
              <a:buSzPts val="1200"/>
              <a:buFont typeface="Roboto"/>
              <a:buChar char="●"/>
            </a:pPr>
            <a:r>
              <a:rPr lang="en" sz="1200">
                <a:solidFill>
                  <a:srgbClr val="0D0D0D"/>
                </a:solidFill>
                <a:highlight>
                  <a:srgbClr val="FFFFFF"/>
                </a:highlight>
                <a:latin typeface="Roboto"/>
                <a:ea typeface="Roboto"/>
                <a:cs typeface="Roboto"/>
                <a:sym typeface="Roboto"/>
              </a:rPr>
              <a:t>Meeting or exceeding customer expectations by providing reliable, timely, and safe transportation services</a:t>
            </a:r>
            <a:endParaRPr sz="1200">
              <a:solidFill>
                <a:srgbClr val="0D0D0D"/>
              </a:solidFill>
              <a:highlight>
                <a:srgbClr val="FFFFFF"/>
              </a:highlight>
              <a:latin typeface="Roboto"/>
              <a:ea typeface="Roboto"/>
              <a:cs typeface="Roboto"/>
              <a:sym typeface="Roboto"/>
            </a:endParaRPr>
          </a:p>
          <a:p>
            <a:pPr indent="-304800" lvl="0" marL="457200" rtl="0" algn="l">
              <a:spcBef>
                <a:spcPts val="0"/>
              </a:spcBef>
              <a:spcAft>
                <a:spcPts val="0"/>
              </a:spcAft>
              <a:buClr>
                <a:srgbClr val="0D0D0D"/>
              </a:buClr>
              <a:buSzPts val="1200"/>
              <a:buFont typeface="Roboto"/>
              <a:buChar char="●"/>
            </a:pPr>
            <a:r>
              <a:t/>
            </a:r>
            <a:endParaRPr sz="1200">
              <a:solidFill>
                <a:srgbClr val="0D0D0D"/>
              </a:solidFill>
              <a:highlight>
                <a:srgbClr val="FFFFFF"/>
              </a:highlight>
              <a:latin typeface="Roboto"/>
              <a:ea typeface="Roboto"/>
              <a:cs typeface="Roboto"/>
              <a:sym typeface="Roboto"/>
            </a:endParaRPr>
          </a:p>
          <a:p>
            <a:pPr indent="-304800" lvl="0" marL="457200" rtl="0" algn="l">
              <a:spcBef>
                <a:spcPts val="0"/>
              </a:spcBef>
              <a:spcAft>
                <a:spcPts val="0"/>
              </a:spcAft>
              <a:buClr>
                <a:srgbClr val="0D0D0D"/>
              </a:buClr>
              <a:buSzPts val="1200"/>
              <a:buFont typeface="Roboto"/>
              <a:buChar char="●"/>
            </a:pPr>
            <a:r>
              <a:rPr lang="en" sz="1200">
                <a:solidFill>
                  <a:srgbClr val="0D0D0D"/>
                </a:solidFill>
                <a:highlight>
                  <a:srgbClr val="FFFFFF"/>
                </a:highlight>
                <a:latin typeface="Roboto"/>
                <a:ea typeface="Roboto"/>
                <a:cs typeface="Roboto"/>
                <a:sym typeface="Roboto"/>
              </a:rPr>
              <a:t>Embracing innovative technologies and solutions to improve efficiency, enhance customer experience</a:t>
            </a:r>
            <a:endParaRPr sz="1200">
              <a:solidFill>
                <a:srgbClr val="0D0D0D"/>
              </a:solidFill>
              <a:highlight>
                <a:srgbClr val="FFFFFF"/>
              </a:highlight>
              <a:latin typeface="Roboto"/>
              <a:ea typeface="Roboto"/>
              <a:cs typeface="Roboto"/>
              <a:sym typeface="Roboto"/>
            </a:endParaRPr>
          </a:p>
          <a:p>
            <a:pPr indent="-304800" lvl="0" marL="457200" rtl="0" algn="l">
              <a:spcBef>
                <a:spcPts val="0"/>
              </a:spcBef>
              <a:spcAft>
                <a:spcPts val="0"/>
              </a:spcAft>
              <a:buClr>
                <a:srgbClr val="0D0D0D"/>
              </a:buClr>
              <a:buSzPts val="1200"/>
              <a:buFont typeface="Roboto"/>
              <a:buChar char="●"/>
            </a:pPr>
            <a:r>
              <a:t/>
            </a:r>
            <a:endParaRPr sz="1200">
              <a:solidFill>
                <a:srgbClr val="0D0D0D"/>
              </a:solidFill>
              <a:highlight>
                <a:srgbClr val="FFFFFF"/>
              </a:highlight>
              <a:latin typeface="Roboto"/>
              <a:ea typeface="Roboto"/>
              <a:cs typeface="Roboto"/>
              <a:sym typeface="Roboto"/>
            </a:endParaRPr>
          </a:p>
          <a:p>
            <a:pPr indent="-304800" lvl="0" marL="457200" rtl="0" algn="l">
              <a:spcBef>
                <a:spcPts val="0"/>
              </a:spcBef>
              <a:spcAft>
                <a:spcPts val="0"/>
              </a:spcAft>
              <a:buClr>
                <a:srgbClr val="0D0D0D"/>
              </a:buClr>
              <a:buSzPts val="1200"/>
              <a:buFont typeface="Roboto"/>
              <a:buChar char="●"/>
            </a:pPr>
            <a:r>
              <a:rPr lang="en" sz="1200">
                <a:solidFill>
                  <a:srgbClr val="0D0D0D"/>
                </a:solidFill>
                <a:highlight>
                  <a:srgbClr val="FFFFFF"/>
                </a:highlight>
                <a:latin typeface="Roboto"/>
                <a:ea typeface="Roboto"/>
                <a:cs typeface="Roboto"/>
                <a:sym typeface="Roboto"/>
              </a:rPr>
              <a:t>Identifying and mitigating potential risks such as accidents, disruptions that could impact operations</a:t>
            </a:r>
            <a:endParaRPr sz="1200">
              <a:solidFill>
                <a:srgbClr val="0D0D0D"/>
              </a:solidFill>
              <a:highlight>
                <a:srgbClr val="FFFFFF"/>
              </a:highlight>
              <a:latin typeface="Roboto"/>
              <a:ea typeface="Roboto"/>
              <a:cs typeface="Roboto"/>
              <a:sym typeface="Roboto"/>
            </a:endParaRPr>
          </a:p>
          <a:p>
            <a:pPr indent="-304800" lvl="0" marL="457200" rtl="0" algn="l">
              <a:spcBef>
                <a:spcPts val="0"/>
              </a:spcBef>
              <a:spcAft>
                <a:spcPts val="0"/>
              </a:spcAft>
              <a:buClr>
                <a:srgbClr val="0D0D0D"/>
              </a:buClr>
              <a:buSzPts val="1200"/>
              <a:buFont typeface="Roboto"/>
              <a:buChar char="●"/>
            </a:pPr>
            <a:r>
              <a:t/>
            </a:r>
            <a:endParaRPr sz="1200">
              <a:solidFill>
                <a:srgbClr val="0D0D0D"/>
              </a:solidFill>
              <a:highlight>
                <a:srgbClr val="FFFFFF"/>
              </a:highlight>
              <a:latin typeface="Roboto"/>
              <a:ea typeface="Roboto"/>
              <a:cs typeface="Roboto"/>
              <a:sym typeface="Roboto"/>
            </a:endParaRPr>
          </a:p>
          <a:p>
            <a:pPr indent="-304800" lvl="0" marL="457200" rtl="0" algn="l">
              <a:spcBef>
                <a:spcPts val="0"/>
              </a:spcBef>
              <a:spcAft>
                <a:spcPts val="0"/>
              </a:spcAft>
              <a:buClr>
                <a:srgbClr val="0D0D0D"/>
              </a:buClr>
              <a:buSzPts val="1200"/>
              <a:buFont typeface="Roboto"/>
              <a:buChar char="●"/>
            </a:pPr>
            <a:r>
              <a:rPr lang="en" sz="1200">
                <a:solidFill>
                  <a:srgbClr val="0D0D0D"/>
                </a:solidFill>
                <a:highlight>
                  <a:srgbClr val="FFFFFF"/>
                </a:highlight>
                <a:latin typeface="Roboto"/>
                <a:ea typeface="Roboto"/>
                <a:cs typeface="Roboto"/>
                <a:sym typeface="Roboto"/>
              </a:rPr>
              <a:t>The aim of a transport company is to provide reliable, safe, and efficient transportation services while maintaining profitability and contributing positively to society and the environment</a:t>
            </a:r>
            <a:r>
              <a:rPr lang="en" sz="1400">
                <a:solidFill>
                  <a:srgbClr val="4A86E8"/>
                </a:solidFill>
              </a:rPr>
              <a:t> </a:t>
            </a:r>
            <a:endParaRPr sz="1400">
              <a:solidFill>
                <a:srgbClr val="4A86E8"/>
              </a:solidFill>
            </a:endParaRPr>
          </a:p>
          <a:p>
            <a:pPr indent="0" lvl="0" marL="0" rtl="0" algn="l">
              <a:spcBef>
                <a:spcPts val="1200"/>
              </a:spcBef>
              <a:spcAft>
                <a:spcPts val="0"/>
              </a:spcAft>
              <a:buNone/>
            </a:pPr>
            <a:r>
              <a:rPr lang="en" sz="1400">
                <a:solidFill>
                  <a:srgbClr val="4A86E8"/>
                </a:solidFill>
              </a:rPr>
              <a:t>                                     FOLLOWING THREE LAYER OF APPLICATION WE DISCUSS LATER</a:t>
            </a:r>
            <a:endParaRPr sz="1400">
              <a:solidFill>
                <a:srgbClr val="4A86E8"/>
              </a:solidFill>
            </a:endParaRPr>
          </a:p>
          <a:p>
            <a:pPr indent="-317500" lvl="0" marL="457200" rtl="0" algn="l">
              <a:spcBef>
                <a:spcPts val="1200"/>
              </a:spcBef>
              <a:spcAft>
                <a:spcPts val="0"/>
              </a:spcAft>
              <a:buClr>
                <a:srgbClr val="C27BA0"/>
              </a:buClr>
              <a:buSzPts val="1400"/>
              <a:buAutoNum type="arabicPeriod"/>
            </a:pPr>
            <a:r>
              <a:rPr lang="en" sz="1400">
                <a:solidFill>
                  <a:srgbClr val="C27BA0"/>
                </a:solidFill>
              </a:rPr>
              <a:t>ADMIN LAYER</a:t>
            </a:r>
            <a:endParaRPr sz="1400">
              <a:solidFill>
                <a:srgbClr val="C27BA0"/>
              </a:solidFill>
            </a:endParaRPr>
          </a:p>
          <a:p>
            <a:pPr indent="-317500" lvl="0" marL="457200" rtl="0" algn="l">
              <a:spcBef>
                <a:spcPts val="0"/>
              </a:spcBef>
              <a:spcAft>
                <a:spcPts val="0"/>
              </a:spcAft>
              <a:buClr>
                <a:srgbClr val="C27BA0"/>
              </a:buClr>
              <a:buSzPts val="1400"/>
              <a:buAutoNum type="arabicPeriod"/>
            </a:pPr>
            <a:r>
              <a:rPr lang="en" sz="1400">
                <a:solidFill>
                  <a:srgbClr val="C27BA0"/>
                </a:solidFill>
              </a:rPr>
              <a:t>REGIONAL MANAGER LAYER</a:t>
            </a:r>
            <a:endParaRPr sz="1400">
              <a:solidFill>
                <a:srgbClr val="C27BA0"/>
              </a:solidFill>
            </a:endParaRPr>
          </a:p>
          <a:p>
            <a:pPr indent="-317500" lvl="0" marL="457200" rtl="0" algn="l">
              <a:spcBef>
                <a:spcPts val="0"/>
              </a:spcBef>
              <a:spcAft>
                <a:spcPts val="0"/>
              </a:spcAft>
              <a:buClr>
                <a:srgbClr val="C27BA0"/>
              </a:buClr>
              <a:buSzPts val="1400"/>
              <a:buAutoNum type="arabicPeriod"/>
            </a:pPr>
            <a:r>
              <a:rPr lang="en" sz="1400">
                <a:solidFill>
                  <a:srgbClr val="C27BA0"/>
                </a:solidFill>
              </a:rPr>
              <a:t>USER LAYER</a:t>
            </a:r>
            <a:endParaRPr sz="1400">
              <a:solidFill>
                <a:srgbClr val="C27BA0"/>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32"/>
          <p:cNvSpPr txBox="1"/>
          <p:nvPr>
            <p:ph type="title"/>
          </p:nvPr>
        </p:nvSpPr>
        <p:spPr>
          <a:xfrm>
            <a:off x="311700" y="67275"/>
            <a:ext cx="8520600" cy="108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100">
                <a:solidFill>
                  <a:srgbClr val="741B47"/>
                </a:solidFill>
              </a:rPr>
              <a:t>                                       </a:t>
            </a:r>
            <a:r>
              <a:rPr lang="en" sz="2100">
                <a:solidFill>
                  <a:srgbClr val="660000"/>
                </a:solidFill>
              </a:rPr>
              <a:t>          </a:t>
            </a:r>
            <a:r>
              <a:rPr b="1" i="1" lang="en" sz="2100" u="sng">
                <a:solidFill>
                  <a:srgbClr val="FFFFFF"/>
                </a:solidFill>
              </a:rPr>
              <a:t>USER REGISTER INTERFACE</a:t>
            </a:r>
            <a:endParaRPr b="1" i="1" sz="2100" u="sng">
              <a:solidFill>
                <a:srgbClr val="FFFFFF"/>
              </a:solidFill>
            </a:endParaRPr>
          </a:p>
          <a:p>
            <a:pPr indent="0" lvl="0" marL="0" rtl="0" algn="l">
              <a:spcBef>
                <a:spcPts val="0"/>
              </a:spcBef>
              <a:spcAft>
                <a:spcPts val="0"/>
              </a:spcAft>
              <a:buSzPts val="990"/>
              <a:buNone/>
            </a:pPr>
            <a:r>
              <a:rPr lang="en" sz="1600">
                <a:solidFill>
                  <a:srgbClr val="980000"/>
                </a:solidFill>
              </a:rPr>
              <a:t>&gt; </a:t>
            </a:r>
            <a:r>
              <a:rPr lang="en" sz="1600">
                <a:solidFill>
                  <a:srgbClr val="980000"/>
                </a:solidFill>
              </a:rPr>
              <a:t>When user fill the below interface field and click on the Register button then user register in company and User Id and Password send on the Email of the user.</a:t>
            </a:r>
            <a:endParaRPr sz="1600">
              <a:solidFill>
                <a:srgbClr val="980000"/>
              </a:solidFill>
            </a:endParaRPr>
          </a:p>
        </p:txBody>
      </p:sp>
      <p:sp>
        <p:nvSpPr>
          <p:cNvPr id="217" name="Google Shape;217;p32"/>
          <p:cNvSpPr txBox="1"/>
          <p:nvPr>
            <p:ph idx="1" type="body"/>
          </p:nvPr>
        </p:nvSpPr>
        <p:spPr>
          <a:xfrm>
            <a:off x="0" y="1152475"/>
            <a:ext cx="9144000" cy="39909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18" name="Google Shape;218;p32"/>
          <p:cNvPicPr preferRelativeResize="0"/>
          <p:nvPr/>
        </p:nvPicPr>
        <p:blipFill>
          <a:blip r:embed="rId3">
            <a:alphaModFix/>
          </a:blip>
          <a:stretch>
            <a:fillRect/>
          </a:stretch>
        </p:blipFill>
        <p:spPr>
          <a:xfrm>
            <a:off x="0" y="1152600"/>
            <a:ext cx="9143999" cy="3990901"/>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33"/>
          <p:cNvSpPr txBox="1"/>
          <p:nvPr>
            <p:ph type="title"/>
          </p:nvPr>
        </p:nvSpPr>
        <p:spPr>
          <a:xfrm>
            <a:off x="311700" y="0"/>
            <a:ext cx="8520600" cy="844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rgbClr val="000000"/>
              </a:buClr>
              <a:buSzPct val="47142"/>
              <a:buFont typeface="Arial"/>
              <a:buNone/>
            </a:pPr>
            <a:r>
              <a:rPr b="1" i="1" lang="en" sz="2100">
                <a:solidFill>
                  <a:srgbClr val="FFFFFF"/>
                </a:solidFill>
              </a:rPr>
              <a:t>                                                      </a:t>
            </a:r>
            <a:r>
              <a:rPr b="1" i="1" lang="en" sz="2100">
                <a:solidFill>
                  <a:srgbClr val="FFFFFF"/>
                </a:solidFill>
              </a:rPr>
              <a:t>USER LOGIN INTERFACE</a:t>
            </a:r>
            <a:endParaRPr b="1" i="1" sz="2100">
              <a:solidFill>
                <a:srgbClr val="FFFFFF"/>
              </a:solidFill>
            </a:endParaRPr>
          </a:p>
          <a:p>
            <a:pPr indent="0" lvl="0" marL="0" rtl="0" algn="l">
              <a:spcBef>
                <a:spcPts val="0"/>
              </a:spcBef>
              <a:spcAft>
                <a:spcPts val="0"/>
              </a:spcAft>
              <a:buClr>
                <a:srgbClr val="000000"/>
              </a:buClr>
              <a:buSzPct val="61874"/>
              <a:buFont typeface="Arial"/>
              <a:buNone/>
            </a:pPr>
            <a:r>
              <a:rPr lang="en" sz="1600">
                <a:solidFill>
                  <a:srgbClr val="980000"/>
                </a:solidFill>
              </a:rPr>
              <a:t>&gt; When user fill the below interface field and click on the Login button then if user cradital is right then user login successfully otherwise user can’t be login.</a:t>
            </a:r>
            <a:endParaRPr sz="1600">
              <a:solidFill>
                <a:srgbClr val="980000"/>
              </a:solidFill>
            </a:endParaRPr>
          </a:p>
          <a:p>
            <a:pPr indent="0" lvl="0" marL="0" rtl="0" algn="l">
              <a:spcBef>
                <a:spcPts val="0"/>
              </a:spcBef>
              <a:spcAft>
                <a:spcPts val="0"/>
              </a:spcAft>
              <a:buNone/>
            </a:pPr>
            <a:r>
              <a:t/>
            </a:r>
            <a:endParaRPr/>
          </a:p>
        </p:txBody>
      </p:sp>
      <p:sp>
        <p:nvSpPr>
          <p:cNvPr id="224" name="Google Shape;224;p33"/>
          <p:cNvSpPr txBox="1"/>
          <p:nvPr>
            <p:ph idx="1" type="body"/>
          </p:nvPr>
        </p:nvSpPr>
        <p:spPr>
          <a:xfrm>
            <a:off x="0" y="844800"/>
            <a:ext cx="9144000" cy="4298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25" name="Google Shape;225;p33"/>
          <p:cNvPicPr preferRelativeResize="0"/>
          <p:nvPr/>
        </p:nvPicPr>
        <p:blipFill>
          <a:blip r:embed="rId3">
            <a:alphaModFix/>
          </a:blip>
          <a:stretch>
            <a:fillRect/>
          </a:stretch>
        </p:blipFill>
        <p:spPr>
          <a:xfrm>
            <a:off x="0" y="844800"/>
            <a:ext cx="9144000" cy="2220375"/>
          </a:xfrm>
          <a:prstGeom prst="rect">
            <a:avLst/>
          </a:prstGeom>
          <a:noFill/>
          <a:ln>
            <a:noFill/>
          </a:ln>
        </p:spPr>
      </p:pic>
      <p:pic>
        <p:nvPicPr>
          <p:cNvPr id="226" name="Google Shape;226;p33"/>
          <p:cNvPicPr preferRelativeResize="0"/>
          <p:nvPr/>
        </p:nvPicPr>
        <p:blipFill>
          <a:blip r:embed="rId4">
            <a:alphaModFix/>
          </a:blip>
          <a:stretch>
            <a:fillRect/>
          </a:stretch>
        </p:blipFill>
        <p:spPr>
          <a:xfrm>
            <a:off x="0" y="3304400"/>
            <a:ext cx="9211299" cy="1839100"/>
          </a:xfrm>
          <a:prstGeom prst="rect">
            <a:avLst/>
          </a:prstGeom>
          <a:noFill/>
          <a:ln>
            <a:noFill/>
          </a:ln>
        </p:spPr>
      </p:pic>
      <p:sp>
        <p:nvSpPr>
          <p:cNvPr id="227" name="Google Shape;227;p33"/>
          <p:cNvSpPr/>
          <p:nvPr/>
        </p:nvSpPr>
        <p:spPr>
          <a:xfrm>
            <a:off x="3124975" y="3080125"/>
            <a:ext cx="2781075" cy="328950"/>
          </a:xfrm>
          <a:prstGeom prst="flowChartMerge">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verage"/>
              <a:ea typeface="Average"/>
              <a:cs typeface="Average"/>
              <a:sym typeface="Average"/>
            </a:endParaRPr>
          </a:p>
        </p:txBody>
      </p:sp>
      <p:sp>
        <p:nvSpPr>
          <p:cNvPr id="228" name="Google Shape;228;p33"/>
          <p:cNvSpPr txBox="1"/>
          <p:nvPr/>
        </p:nvSpPr>
        <p:spPr>
          <a:xfrm>
            <a:off x="4081925" y="2953050"/>
            <a:ext cx="2220300" cy="26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0000"/>
                </a:solidFill>
                <a:latin typeface="Average"/>
                <a:ea typeface="Average"/>
                <a:cs typeface="Average"/>
                <a:sym typeface="Average"/>
              </a:rPr>
              <a:t>  Login</a:t>
            </a:r>
            <a:endParaRPr sz="1800">
              <a:solidFill>
                <a:srgbClr val="FF0000"/>
              </a:solidFill>
              <a:latin typeface="Average"/>
              <a:ea typeface="Average"/>
              <a:cs typeface="Average"/>
              <a:sym typeface="Average"/>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34"/>
          <p:cNvSpPr txBox="1"/>
          <p:nvPr>
            <p:ph type="title"/>
          </p:nvPr>
        </p:nvSpPr>
        <p:spPr>
          <a:xfrm>
            <a:off x="311700" y="82225"/>
            <a:ext cx="8520600" cy="9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1700"/>
              <a:t>&gt;when user click on the Book Service link then below interface in </a:t>
            </a:r>
            <a:r>
              <a:rPr lang="en" sz="1700"/>
              <a:t>generate</a:t>
            </a:r>
            <a:r>
              <a:rPr lang="en" sz="1700"/>
              <a:t> . using this interface and filling required field user can book service in </a:t>
            </a:r>
            <a:r>
              <a:rPr lang="en" sz="1700"/>
              <a:t>company</a:t>
            </a:r>
            <a:r>
              <a:rPr lang="en" sz="1700"/>
              <a:t> portal , that request show in the Admin interface and Admin can accept the request and decline also.</a:t>
            </a:r>
            <a:endParaRPr sz="1700"/>
          </a:p>
        </p:txBody>
      </p:sp>
      <p:sp>
        <p:nvSpPr>
          <p:cNvPr id="234" name="Google Shape;234;p34"/>
          <p:cNvSpPr txBox="1"/>
          <p:nvPr>
            <p:ph idx="1" type="body"/>
          </p:nvPr>
        </p:nvSpPr>
        <p:spPr>
          <a:xfrm>
            <a:off x="311675" y="1115100"/>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35" name="Google Shape;235;p34"/>
          <p:cNvPicPr preferRelativeResize="0"/>
          <p:nvPr/>
        </p:nvPicPr>
        <p:blipFill>
          <a:blip r:embed="rId3">
            <a:alphaModFix/>
          </a:blip>
          <a:stretch>
            <a:fillRect/>
          </a:stretch>
        </p:blipFill>
        <p:spPr>
          <a:xfrm>
            <a:off x="0" y="1152475"/>
            <a:ext cx="9143950" cy="3991025"/>
          </a:xfrm>
          <a:prstGeom prst="rect">
            <a:avLst/>
          </a:prstGeom>
          <a:noFill/>
          <a:ln>
            <a:noFill/>
          </a:ln>
        </p:spPr>
      </p:pic>
      <p:sp>
        <p:nvSpPr>
          <p:cNvPr id="236" name="Google Shape;236;p34"/>
          <p:cNvSpPr/>
          <p:nvPr/>
        </p:nvSpPr>
        <p:spPr>
          <a:xfrm>
            <a:off x="97200" y="2317575"/>
            <a:ext cx="665350" cy="171950"/>
          </a:xfrm>
          <a:prstGeom prst="flowChartMerge">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verage"/>
              <a:ea typeface="Average"/>
              <a:cs typeface="Average"/>
              <a:sym typeface="Average"/>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35"/>
          <p:cNvSpPr txBox="1"/>
          <p:nvPr>
            <p:ph type="title"/>
          </p:nvPr>
        </p:nvSpPr>
        <p:spPr>
          <a:xfrm>
            <a:off x="311700" y="37375"/>
            <a:ext cx="8520600" cy="980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700"/>
              <a:t>&gt;When user click on the Check Service Status then user can seen the every service request with status.</a:t>
            </a:r>
            <a:endParaRPr sz="1700"/>
          </a:p>
        </p:txBody>
      </p:sp>
      <p:sp>
        <p:nvSpPr>
          <p:cNvPr id="242" name="Google Shape;242;p35"/>
          <p:cNvSpPr txBox="1"/>
          <p:nvPr>
            <p:ph idx="1" type="body"/>
          </p:nvPr>
        </p:nvSpPr>
        <p:spPr>
          <a:xfrm>
            <a:off x="0" y="1059375"/>
            <a:ext cx="9144000" cy="40839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43" name="Google Shape;243;p35"/>
          <p:cNvPicPr preferRelativeResize="0"/>
          <p:nvPr/>
        </p:nvPicPr>
        <p:blipFill>
          <a:blip r:embed="rId3">
            <a:alphaModFix/>
          </a:blip>
          <a:stretch>
            <a:fillRect/>
          </a:stretch>
        </p:blipFill>
        <p:spPr>
          <a:xfrm>
            <a:off x="0" y="1059375"/>
            <a:ext cx="9144001" cy="4083900"/>
          </a:xfrm>
          <a:prstGeom prst="rect">
            <a:avLst/>
          </a:prstGeom>
          <a:noFill/>
          <a:ln>
            <a:noFill/>
          </a:ln>
        </p:spPr>
      </p:pic>
      <p:sp>
        <p:nvSpPr>
          <p:cNvPr id="244" name="Google Shape;244;p35"/>
          <p:cNvSpPr/>
          <p:nvPr/>
        </p:nvSpPr>
        <p:spPr>
          <a:xfrm>
            <a:off x="964425" y="2302625"/>
            <a:ext cx="829850" cy="216800"/>
          </a:xfrm>
          <a:prstGeom prst="flowChartMerge">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00FFFF"/>
              </a:solidFill>
              <a:latin typeface="Average"/>
              <a:ea typeface="Average"/>
              <a:cs typeface="Average"/>
              <a:sym typeface="Average"/>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36"/>
          <p:cNvSpPr txBox="1"/>
          <p:nvPr>
            <p:ph type="title"/>
          </p:nvPr>
        </p:nvSpPr>
        <p:spPr>
          <a:xfrm>
            <a:off x="375850" y="562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700"/>
              <a:t>&gt;When user click on the Contact Us then user can see the all company contact detail with regional offices.</a:t>
            </a:r>
            <a:endParaRPr sz="1700"/>
          </a:p>
          <a:p>
            <a:pPr indent="0" lvl="0" marL="0" rtl="0" algn="l">
              <a:spcBef>
                <a:spcPts val="0"/>
              </a:spcBef>
              <a:spcAft>
                <a:spcPts val="0"/>
              </a:spcAft>
              <a:buSzPts val="990"/>
              <a:buNone/>
            </a:pPr>
            <a:r>
              <a:t/>
            </a:r>
            <a:endParaRPr sz="2000"/>
          </a:p>
        </p:txBody>
      </p:sp>
      <p:sp>
        <p:nvSpPr>
          <p:cNvPr id="250" name="Google Shape;250;p36"/>
          <p:cNvSpPr txBox="1"/>
          <p:nvPr>
            <p:ph idx="1" type="body"/>
          </p:nvPr>
        </p:nvSpPr>
        <p:spPr>
          <a:xfrm>
            <a:off x="0" y="674025"/>
            <a:ext cx="9144000" cy="4469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51" name="Google Shape;251;p36"/>
          <p:cNvPicPr preferRelativeResize="0"/>
          <p:nvPr/>
        </p:nvPicPr>
        <p:blipFill>
          <a:blip r:embed="rId3">
            <a:alphaModFix/>
          </a:blip>
          <a:stretch>
            <a:fillRect/>
          </a:stretch>
        </p:blipFill>
        <p:spPr>
          <a:xfrm>
            <a:off x="0" y="674025"/>
            <a:ext cx="9143999" cy="4469400"/>
          </a:xfrm>
          <a:prstGeom prst="rect">
            <a:avLst/>
          </a:prstGeom>
          <a:noFill/>
          <a:ln>
            <a:noFill/>
          </a:ln>
        </p:spPr>
      </p:pic>
      <p:sp>
        <p:nvSpPr>
          <p:cNvPr id="252" name="Google Shape;252;p36"/>
          <p:cNvSpPr/>
          <p:nvPr/>
        </p:nvSpPr>
        <p:spPr>
          <a:xfrm>
            <a:off x="1689575" y="1502675"/>
            <a:ext cx="456050" cy="194375"/>
          </a:xfrm>
          <a:prstGeom prst="flowChartMerge">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verage"/>
              <a:ea typeface="Average"/>
              <a:cs typeface="Average"/>
              <a:sym typeface="Average"/>
            </a:endParaRPr>
          </a:p>
        </p:txBody>
      </p:sp>
      <p:sp>
        <p:nvSpPr>
          <p:cNvPr id="253" name="Google Shape;253;p36"/>
          <p:cNvSpPr/>
          <p:nvPr/>
        </p:nvSpPr>
        <p:spPr>
          <a:xfrm>
            <a:off x="1368100" y="2953025"/>
            <a:ext cx="523325" cy="194375"/>
          </a:xfrm>
          <a:prstGeom prst="flowChartMerge">
            <a:avLst/>
          </a:prstGeom>
          <a:solidFill>
            <a:srgbClr val="1155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verage"/>
              <a:ea typeface="Average"/>
              <a:cs typeface="Average"/>
              <a:sym typeface="Average"/>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37"/>
          <p:cNvSpPr txBox="1"/>
          <p:nvPr>
            <p:ph type="title"/>
          </p:nvPr>
        </p:nvSpPr>
        <p:spPr>
          <a:xfrm>
            <a:off x="311700" y="74750"/>
            <a:ext cx="8520600" cy="471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700"/>
              <a:t>&gt;When user click on the LOGOUT then user redirect on the Home page of company portal.</a:t>
            </a:r>
            <a:endParaRPr/>
          </a:p>
        </p:txBody>
      </p:sp>
      <p:sp>
        <p:nvSpPr>
          <p:cNvPr id="259" name="Google Shape;259;p37"/>
          <p:cNvSpPr txBox="1"/>
          <p:nvPr>
            <p:ph idx="1" type="body"/>
          </p:nvPr>
        </p:nvSpPr>
        <p:spPr>
          <a:xfrm>
            <a:off x="0" y="620500"/>
            <a:ext cx="9144000" cy="45228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60" name="Google Shape;260;p37"/>
          <p:cNvPicPr preferRelativeResize="0"/>
          <p:nvPr/>
        </p:nvPicPr>
        <p:blipFill>
          <a:blip r:embed="rId3">
            <a:alphaModFix/>
          </a:blip>
          <a:stretch>
            <a:fillRect/>
          </a:stretch>
        </p:blipFill>
        <p:spPr>
          <a:xfrm>
            <a:off x="0" y="620500"/>
            <a:ext cx="9144000" cy="2026000"/>
          </a:xfrm>
          <a:prstGeom prst="rect">
            <a:avLst/>
          </a:prstGeom>
          <a:noFill/>
          <a:ln>
            <a:noFill/>
          </a:ln>
        </p:spPr>
      </p:pic>
      <p:sp>
        <p:nvSpPr>
          <p:cNvPr id="261" name="Google Shape;261;p37"/>
          <p:cNvSpPr/>
          <p:nvPr/>
        </p:nvSpPr>
        <p:spPr>
          <a:xfrm>
            <a:off x="2399800" y="1442875"/>
            <a:ext cx="403700" cy="164475"/>
          </a:xfrm>
          <a:prstGeom prst="flowChartMerge">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verage"/>
              <a:ea typeface="Average"/>
              <a:cs typeface="Average"/>
              <a:sym typeface="Average"/>
            </a:endParaRPr>
          </a:p>
        </p:txBody>
      </p:sp>
      <p:pic>
        <p:nvPicPr>
          <p:cNvPr id="262" name="Google Shape;262;p37"/>
          <p:cNvPicPr preferRelativeResize="0"/>
          <p:nvPr/>
        </p:nvPicPr>
        <p:blipFill>
          <a:blip r:embed="rId4">
            <a:alphaModFix/>
          </a:blip>
          <a:stretch>
            <a:fillRect/>
          </a:stretch>
        </p:blipFill>
        <p:spPr>
          <a:xfrm>
            <a:off x="0" y="2953025"/>
            <a:ext cx="9144000" cy="2190475"/>
          </a:xfrm>
          <a:prstGeom prst="rect">
            <a:avLst/>
          </a:prstGeom>
          <a:noFill/>
          <a:ln>
            <a:noFill/>
          </a:ln>
        </p:spPr>
      </p:pic>
      <p:sp>
        <p:nvSpPr>
          <p:cNvPr id="263" name="Google Shape;263;p37"/>
          <p:cNvSpPr/>
          <p:nvPr/>
        </p:nvSpPr>
        <p:spPr>
          <a:xfrm>
            <a:off x="3528675" y="2676425"/>
            <a:ext cx="1779300" cy="276600"/>
          </a:xfrm>
          <a:prstGeom prst="downArrow">
            <a:avLst>
              <a:gd fmla="val 50000" name="adj1"/>
              <a:gd fmla="val 50000" name="adj2"/>
            </a:avLst>
          </a:prstGeom>
          <a:solidFill>
            <a:srgbClr val="FF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verage"/>
              <a:ea typeface="Average"/>
              <a:cs typeface="Average"/>
              <a:sym typeface="Average"/>
            </a:endParaRPr>
          </a:p>
        </p:txBody>
      </p:sp>
      <p:sp>
        <p:nvSpPr>
          <p:cNvPr id="264" name="Google Shape;264;p37"/>
          <p:cNvSpPr txBox="1"/>
          <p:nvPr/>
        </p:nvSpPr>
        <p:spPr>
          <a:xfrm>
            <a:off x="3969775" y="2571750"/>
            <a:ext cx="43062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rgbClr val="0D0D0D"/>
                </a:solidFill>
                <a:latin typeface="Average"/>
                <a:ea typeface="Average"/>
                <a:cs typeface="Average"/>
                <a:sym typeface="Average"/>
              </a:rPr>
              <a:t>  Home</a:t>
            </a:r>
            <a:endParaRPr sz="1500">
              <a:solidFill>
                <a:srgbClr val="0D0D0D"/>
              </a:solidFill>
              <a:latin typeface="Average"/>
              <a:ea typeface="Average"/>
              <a:cs typeface="Average"/>
              <a:sym typeface="Average"/>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3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70" name="Google Shape;270;p3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71" name="Google Shape;271;p38"/>
          <p:cNvPicPr preferRelativeResize="0"/>
          <p:nvPr/>
        </p:nvPicPr>
        <p:blipFill>
          <a:blip r:embed="rId3">
            <a:alphaModFix/>
          </a:blip>
          <a:stretch>
            <a:fillRect/>
          </a:stretch>
        </p:blipFill>
        <p:spPr>
          <a:xfrm>
            <a:off x="29925" y="0"/>
            <a:ext cx="9144000" cy="5143500"/>
          </a:xfrm>
          <a:prstGeom prst="rect">
            <a:avLst/>
          </a:prstGeom>
          <a:noFill/>
          <a:ln>
            <a:noFill/>
          </a:ln>
        </p:spPr>
      </p:pic>
      <p:sp>
        <p:nvSpPr>
          <p:cNvPr id="272" name="Google Shape;272;p38"/>
          <p:cNvSpPr txBox="1"/>
          <p:nvPr/>
        </p:nvSpPr>
        <p:spPr>
          <a:xfrm>
            <a:off x="157000" y="142050"/>
            <a:ext cx="8859000" cy="837300"/>
          </a:xfrm>
          <a:prstGeom prst="rect">
            <a:avLst/>
          </a:prstGeom>
          <a:noFill/>
          <a:ln>
            <a:noFill/>
          </a:ln>
        </p:spPr>
        <p:txBody>
          <a:bodyPr anchorCtr="0" anchor="t" bIns="91425" lIns="91425" spcFirstLastPara="1" rIns="91425" wrap="square" tIns="91425">
            <a:noAutofit/>
          </a:bodyPr>
          <a:lstStyle/>
          <a:p>
            <a:pPr indent="-9144" lvl="0" marL="9144" rtl="0" algn="l">
              <a:spcBef>
                <a:spcPts val="0"/>
              </a:spcBef>
              <a:spcAft>
                <a:spcPts val="0"/>
              </a:spcAft>
              <a:buNone/>
            </a:pPr>
            <a:r>
              <a:rPr b="1" i="1" lang="en" sz="2700">
                <a:solidFill>
                  <a:schemeClr val="accent3"/>
                </a:solidFill>
                <a:latin typeface="Average"/>
                <a:ea typeface="Average"/>
                <a:cs typeface="Average"/>
                <a:sym typeface="Average"/>
              </a:rPr>
              <a:t>THANKS FOR YOUR PRECIOUS TIME TO VISIT OUR </a:t>
            </a:r>
            <a:endParaRPr b="1" i="1" sz="2700">
              <a:solidFill>
                <a:schemeClr val="accent3"/>
              </a:solidFill>
              <a:latin typeface="Average"/>
              <a:ea typeface="Average"/>
              <a:cs typeface="Average"/>
              <a:sym typeface="Average"/>
            </a:endParaRPr>
          </a:p>
          <a:p>
            <a:pPr indent="-9144" lvl="0" marL="9144" rtl="0" algn="l">
              <a:spcBef>
                <a:spcPts val="0"/>
              </a:spcBef>
              <a:spcAft>
                <a:spcPts val="0"/>
              </a:spcAft>
              <a:buNone/>
            </a:pPr>
            <a:r>
              <a:rPr b="1" i="1" lang="en" sz="2700">
                <a:solidFill>
                  <a:schemeClr val="accent3"/>
                </a:solidFill>
                <a:latin typeface="Average"/>
                <a:ea typeface="Average"/>
                <a:cs typeface="Average"/>
                <a:sym typeface="Average"/>
              </a:rPr>
              <a:t>                                                   </a:t>
            </a:r>
            <a:r>
              <a:rPr b="1" i="1" lang="en" sz="2700">
                <a:solidFill>
                  <a:schemeClr val="accent3"/>
                </a:solidFill>
                <a:latin typeface="Average"/>
                <a:ea typeface="Average"/>
                <a:cs typeface="Average"/>
                <a:sym typeface="Average"/>
              </a:rPr>
              <a:t>PORTAL PRESENTATION</a:t>
            </a:r>
            <a:endParaRPr b="1" i="1" sz="2700">
              <a:solidFill>
                <a:schemeClr val="accent3"/>
              </a:solidFill>
              <a:latin typeface="Average"/>
              <a:ea typeface="Average"/>
              <a:cs typeface="Average"/>
              <a:sym typeface="Average"/>
            </a:endParaRPr>
          </a:p>
          <a:p>
            <a:pPr indent="-9144" lvl="0" marL="9144" rtl="0" algn="l">
              <a:spcBef>
                <a:spcPts val="0"/>
              </a:spcBef>
              <a:spcAft>
                <a:spcPts val="0"/>
              </a:spcAft>
              <a:buNone/>
            </a:pPr>
            <a:r>
              <a:rPr b="1" i="1" lang="en" sz="2700">
                <a:solidFill>
                  <a:schemeClr val="accent3"/>
                </a:solidFill>
                <a:latin typeface="Average"/>
                <a:ea typeface="Average"/>
                <a:cs typeface="Average"/>
                <a:sym typeface="Average"/>
              </a:rPr>
              <a:t> </a:t>
            </a:r>
            <a:endParaRPr b="1" i="1" sz="2700">
              <a:solidFill>
                <a:schemeClr val="accent3"/>
              </a:solidFill>
              <a:latin typeface="Average"/>
              <a:ea typeface="Average"/>
              <a:cs typeface="Average"/>
              <a:sym typeface="Average"/>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sp>
        <p:nvSpPr>
          <p:cNvPr id="71" name="Google Shape;71;p15"/>
          <p:cNvSpPr txBox="1"/>
          <p:nvPr>
            <p:ph type="title"/>
          </p:nvPr>
        </p:nvSpPr>
        <p:spPr>
          <a:xfrm>
            <a:off x="311700" y="445025"/>
            <a:ext cx="8520600" cy="572700"/>
          </a:xfrm>
          <a:prstGeom prst="rect">
            <a:avLst/>
          </a:prstGeom>
          <a:solidFill>
            <a:srgbClr val="00FFFF"/>
          </a:solidFill>
        </p:spPr>
        <p:txBody>
          <a:bodyPr anchorCtr="0" anchor="t" bIns="91425" lIns="91425" spcFirstLastPara="1" rIns="91425" wrap="square" tIns="91425">
            <a:normAutofit fontScale="90000"/>
          </a:bodyPr>
          <a:lstStyle/>
          <a:p>
            <a:pPr indent="0" lvl="0" marL="0" rtl="0" algn="l">
              <a:spcBef>
                <a:spcPts val="0"/>
              </a:spcBef>
              <a:spcAft>
                <a:spcPts val="0"/>
              </a:spcAft>
              <a:buNone/>
            </a:pPr>
            <a:r>
              <a:rPr b="1" i="1" lang="en">
                <a:solidFill>
                  <a:srgbClr val="38761D"/>
                </a:solidFill>
              </a:rPr>
              <a:t>          </a:t>
            </a:r>
            <a:r>
              <a:rPr b="1" i="1" lang="en">
                <a:solidFill>
                  <a:srgbClr val="38761D"/>
                </a:solidFill>
              </a:rPr>
              <a:t>FIRST INTERFACE ON BROWSER AFTER LOADING</a:t>
            </a:r>
            <a:endParaRPr b="1" i="1">
              <a:solidFill>
                <a:srgbClr val="38761D"/>
              </a:solidFill>
            </a:endParaRPr>
          </a:p>
        </p:txBody>
      </p:sp>
      <p:sp>
        <p:nvSpPr>
          <p:cNvPr id="72" name="Google Shape;72;p1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73" name="Google Shape;73;p15"/>
          <p:cNvPicPr preferRelativeResize="0"/>
          <p:nvPr/>
        </p:nvPicPr>
        <p:blipFill>
          <a:blip r:embed="rId3">
            <a:alphaModFix/>
          </a:blip>
          <a:stretch>
            <a:fillRect/>
          </a:stretch>
        </p:blipFill>
        <p:spPr>
          <a:xfrm>
            <a:off x="0" y="1106450"/>
            <a:ext cx="9144000" cy="403705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                                         </a:t>
            </a:r>
            <a:r>
              <a:rPr b="1" i="1" lang="en" u="sng">
                <a:solidFill>
                  <a:srgbClr val="4C1130"/>
                </a:solidFill>
              </a:rPr>
              <a:t>ADMIN LAYER</a:t>
            </a:r>
            <a:endParaRPr b="1" i="1" u="sng">
              <a:solidFill>
                <a:srgbClr val="4C1130"/>
              </a:solidFill>
            </a:endParaRPr>
          </a:p>
        </p:txBody>
      </p:sp>
      <p:sp>
        <p:nvSpPr>
          <p:cNvPr id="79" name="Google Shape;79;p16"/>
          <p:cNvSpPr txBox="1"/>
          <p:nvPr>
            <p:ph idx="1" type="body"/>
          </p:nvPr>
        </p:nvSpPr>
        <p:spPr>
          <a:xfrm>
            <a:off x="311700" y="904600"/>
            <a:ext cx="8520600" cy="40743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en"/>
              <a:t>Admin Interface On Browser </a:t>
            </a:r>
            <a:endParaRPr/>
          </a:p>
          <a:p>
            <a:pPr indent="0" lvl="0" marL="0" rtl="0" algn="l">
              <a:spcBef>
                <a:spcPts val="1200"/>
              </a:spcBef>
              <a:spcAft>
                <a:spcPts val="0"/>
              </a:spcAft>
              <a:buNone/>
            </a:pPr>
            <a:r>
              <a:rPr lang="en" sz="1400"/>
              <a:t>&gt;To do it admin login  is required  for admin username and password, kindly have a look of “web.xml” context-param tag.</a:t>
            </a:r>
            <a:r>
              <a:rPr lang="en" sz="1400"/>
              <a:t>		&gt;Only one admin/owner have in this application									</a:t>
            </a:r>
            <a:r>
              <a:rPr lang="en"/>
              <a:t>																																																																																																																																																</a:t>
            </a:r>
            <a:r>
              <a:rPr lang="en" sz="1400">
                <a:solidFill>
                  <a:srgbClr val="3F5FBF"/>
                </a:solidFill>
                <a:highlight>
                  <a:srgbClr val="E8F2FE"/>
                </a:highlight>
                <a:latin typeface="Courier New"/>
                <a:ea typeface="Courier New"/>
                <a:cs typeface="Courier New"/>
                <a:sym typeface="Courier New"/>
              </a:rPr>
              <a:t>org.apache.jasper.runtime.HttpJspBase</a:t>
            </a:r>
            <a:endParaRPr sz="1400">
              <a:solidFill>
                <a:srgbClr val="3F5FBF"/>
              </a:solidFill>
              <a:highlight>
                <a:srgbClr val="E8F2FE"/>
              </a:highlight>
              <a:latin typeface="Courier New"/>
              <a:ea typeface="Courier New"/>
              <a:cs typeface="Courier New"/>
              <a:sym typeface="Courier New"/>
            </a:endParaRPr>
          </a:p>
          <a:p>
            <a:pPr indent="0" lvl="0" marL="0" rtl="0" algn="l">
              <a:spcBef>
                <a:spcPts val="1200"/>
              </a:spcBef>
              <a:spcAft>
                <a:spcPts val="0"/>
              </a:spcAft>
              <a:buNone/>
            </a:pPr>
            <a:r>
              <a:rPr lang="en"/>
              <a:t>To do it admin login     is required .for admin username and password, kindly have a look of “web.xml”</a:t>
            </a:r>
            <a:r>
              <a:rPr lang="en"/>
              <a:t>															</a:t>
            </a:r>
            <a:r>
              <a:rPr lang="en" sz="1100"/>
              <a:t>			</a:t>
            </a:r>
            <a:endParaRPr sz="1100"/>
          </a:p>
          <a:p>
            <a:pPr indent="0" lvl="0" marL="0" rtl="0" algn="l">
              <a:spcBef>
                <a:spcPts val="1200"/>
              </a:spcBef>
              <a:spcAft>
                <a:spcPts val="1200"/>
              </a:spcAft>
              <a:buNone/>
            </a:pPr>
            <a:r>
              <a:t/>
            </a:r>
            <a:endParaRPr/>
          </a:p>
        </p:txBody>
      </p:sp>
      <p:pic>
        <p:nvPicPr>
          <p:cNvPr id="80" name="Google Shape;80;p16"/>
          <p:cNvPicPr preferRelativeResize="0"/>
          <p:nvPr/>
        </p:nvPicPr>
        <p:blipFill>
          <a:blip r:embed="rId3">
            <a:alphaModFix/>
          </a:blip>
          <a:stretch>
            <a:fillRect/>
          </a:stretch>
        </p:blipFill>
        <p:spPr>
          <a:xfrm>
            <a:off x="311700" y="2045725"/>
            <a:ext cx="8520600" cy="29331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Following </a:t>
            </a:r>
            <a:r>
              <a:rPr lang="en"/>
              <a:t>Authority For Admin -</a:t>
            </a:r>
            <a:r>
              <a:rPr lang="en"/>
              <a:t> </a:t>
            </a:r>
            <a:endParaRPr/>
          </a:p>
        </p:txBody>
      </p:sp>
      <p:sp>
        <p:nvSpPr>
          <p:cNvPr id="86" name="Google Shape;86;p1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20000"/>
          </a:bodyPr>
          <a:lstStyle/>
          <a:p>
            <a:pPr indent="-342900" lvl="0" marL="457200" rtl="0" algn="l">
              <a:spcBef>
                <a:spcPts val="0"/>
              </a:spcBef>
              <a:spcAft>
                <a:spcPts val="0"/>
              </a:spcAft>
              <a:buClr>
                <a:srgbClr val="00FFFF"/>
              </a:buClr>
              <a:buSzPts val="1800"/>
              <a:buAutoNum type="arabicPeriod"/>
            </a:pPr>
            <a:r>
              <a:rPr lang="en">
                <a:solidFill>
                  <a:srgbClr val="00FFFF"/>
                </a:solidFill>
              </a:rPr>
              <a:t>Admin can see the all working manager in our company .</a:t>
            </a:r>
            <a:endParaRPr>
              <a:solidFill>
                <a:srgbClr val="00FFFF"/>
              </a:solidFill>
            </a:endParaRPr>
          </a:p>
          <a:p>
            <a:pPr indent="-342900" lvl="0" marL="457200" rtl="0" algn="l">
              <a:spcBef>
                <a:spcPts val="0"/>
              </a:spcBef>
              <a:spcAft>
                <a:spcPts val="0"/>
              </a:spcAft>
              <a:buSzPts val="1800"/>
              <a:buAutoNum type="arabicPeriod"/>
            </a:pPr>
            <a:r>
              <a:rPr i="1" lang="en"/>
              <a:t>Admin can appoint new manager for the </a:t>
            </a:r>
            <a:r>
              <a:rPr i="1" lang="en"/>
              <a:t>different regional offices</a:t>
            </a:r>
            <a:r>
              <a:rPr i="1" lang="en"/>
              <a:t>.</a:t>
            </a:r>
            <a:endParaRPr i="1"/>
          </a:p>
          <a:p>
            <a:pPr indent="-342900" lvl="0" marL="457200" rtl="0" algn="l">
              <a:spcBef>
                <a:spcPts val="0"/>
              </a:spcBef>
              <a:spcAft>
                <a:spcPts val="0"/>
              </a:spcAft>
              <a:buClr>
                <a:srgbClr val="00FFFF"/>
              </a:buClr>
              <a:buSzPts val="1800"/>
              <a:buAutoNum type="arabicPeriod"/>
            </a:pPr>
            <a:r>
              <a:rPr lang="en">
                <a:solidFill>
                  <a:srgbClr val="00FFFF"/>
                </a:solidFill>
              </a:rPr>
              <a:t>Admin can </a:t>
            </a:r>
            <a:r>
              <a:rPr lang="en">
                <a:solidFill>
                  <a:srgbClr val="00FFFF"/>
                </a:solidFill>
              </a:rPr>
              <a:t>terminate the manager from job.</a:t>
            </a:r>
            <a:endParaRPr>
              <a:solidFill>
                <a:srgbClr val="00FFFF"/>
              </a:solidFill>
            </a:endParaRPr>
          </a:p>
          <a:p>
            <a:pPr indent="-342900" lvl="0" marL="457200" rtl="0" algn="l">
              <a:spcBef>
                <a:spcPts val="0"/>
              </a:spcBef>
              <a:spcAft>
                <a:spcPts val="0"/>
              </a:spcAft>
              <a:buSzPts val="1800"/>
              <a:buAutoNum type="arabicPeriod"/>
            </a:pPr>
            <a:r>
              <a:rPr i="1" lang="en"/>
              <a:t>Admin can re-edit the information of the manager such that salary ,mobile no. etc.</a:t>
            </a:r>
            <a:endParaRPr i="1"/>
          </a:p>
          <a:p>
            <a:pPr indent="-342900" lvl="0" marL="457200" rtl="0" algn="l">
              <a:spcBef>
                <a:spcPts val="0"/>
              </a:spcBef>
              <a:spcAft>
                <a:spcPts val="0"/>
              </a:spcAft>
              <a:buClr>
                <a:srgbClr val="00FFFF"/>
              </a:buClr>
              <a:buSzPts val="1800"/>
              <a:buAutoNum type="arabicPeriod"/>
            </a:pPr>
            <a:r>
              <a:rPr lang="en">
                <a:solidFill>
                  <a:srgbClr val="00FFFF"/>
                </a:solidFill>
              </a:rPr>
              <a:t>Admin can install the new vehicle in our company for desir route.</a:t>
            </a:r>
            <a:endParaRPr>
              <a:solidFill>
                <a:srgbClr val="00FFFF"/>
              </a:solidFill>
            </a:endParaRPr>
          </a:p>
          <a:p>
            <a:pPr indent="-342900" lvl="0" marL="457200" rtl="0" algn="l">
              <a:spcBef>
                <a:spcPts val="0"/>
              </a:spcBef>
              <a:spcAft>
                <a:spcPts val="0"/>
              </a:spcAft>
              <a:buSzPts val="1800"/>
              <a:buAutoNum type="arabicPeriod"/>
            </a:pPr>
            <a:r>
              <a:rPr i="1" lang="en"/>
              <a:t>Admin can uninstall the vehicle .</a:t>
            </a:r>
            <a:endParaRPr i="1"/>
          </a:p>
          <a:p>
            <a:pPr indent="-342900" lvl="0" marL="457200" rtl="0" algn="l">
              <a:spcBef>
                <a:spcPts val="0"/>
              </a:spcBef>
              <a:spcAft>
                <a:spcPts val="0"/>
              </a:spcAft>
              <a:buClr>
                <a:srgbClr val="00FFFF"/>
              </a:buClr>
              <a:buSzPts val="1800"/>
              <a:buAutoNum type="arabicPeriod"/>
            </a:pPr>
            <a:r>
              <a:rPr lang="en">
                <a:solidFill>
                  <a:srgbClr val="00FFFF"/>
                </a:solidFill>
              </a:rPr>
              <a:t>Admin can see the all vehicle information including its route and running status such that running,accident,stay at etc.</a:t>
            </a:r>
            <a:endParaRPr>
              <a:solidFill>
                <a:srgbClr val="00FFFF"/>
              </a:solidFill>
            </a:endParaRPr>
          </a:p>
          <a:p>
            <a:pPr indent="-342900" lvl="0" marL="457200" rtl="0" algn="l">
              <a:spcBef>
                <a:spcPts val="0"/>
              </a:spcBef>
              <a:spcAft>
                <a:spcPts val="0"/>
              </a:spcAft>
              <a:buSzPts val="1800"/>
              <a:buAutoNum type="arabicPeriod"/>
            </a:pPr>
            <a:r>
              <a:rPr i="1" lang="en"/>
              <a:t>The request came from user first at admin portal. Admin can accept the request or decline it. </a:t>
            </a:r>
            <a:endParaRPr i="1"/>
          </a:p>
          <a:p>
            <a:pPr indent="-342900" lvl="0" marL="457200" rtl="0" algn="l">
              <a:spcBef>
                <a:spcPts val="0"/>
              </a:spcBef>
              <a:spcAft>
                <a:spcPts val="0"/>
              </a:spcAft>
              <a:buClr>
                <a:srgbClr val="00FFFF"/>
              </a:buClr>
              <a:buSzPts val="1800"/>
              <a:buAutoNum type="arabicPeriod"/>
            </a:pPr>
            <a:r>
              <a:rPr lang="en">
                <a:solidFill>
                  <a:srgbClr val="00FFFF"/>
                </a:solidFill>
              </a:rPr>
              <a:t>Each action taken by the Admin on request reflect on the user portal and regional manager portal also.</a:t>
            </a:r>
            <a:endParaRPr>
              <a:solidFill>
                <a:srgbClr val="00FFFF"/>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8"/>
          <p:cNvSpPr txBox="1"/>
          <p:nvPr>
            <p:ph type="title"/>
          </p:nvPr>
        </p:nvSpPr>
        <p:spPr>
          <a:xfrm>
            <a:off x="311700" y="459975"/>
            <a:ext cx="8520600" cy="5727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1200"/>
              </a:spcAft>
              <a:buNone/>
            </a:pPr>
            <a:r>
              <a:rPr lang="en" sz="2022">
                <a:solidFill>
                  <a:srgbClr val="00FFFF"/>
                </a:solidFill>
                <a:latin typeface="Average"/>
                <a:ea typeface="Average"/>
                <a:cs typeface="Average"/>
                <a:sym typeface="Average"/>
              </a:rPr>
              <a:t>                   </a:t>
            </a:r>
            <a:r>
              <a:rPr lang="en" sz="2022">
                <a:solidFill>
                  <a:srgbClr val="00FFFF"/>
                </a:solidFill>
                <a:latin typeface="Average"/>
                <a:ea typeface="Average"/>
                <a:cs typeface="Average"/>
                <a:sym typeface="Average"/>
              </a:rPr>
              <a:t>Admin can see the all working manager in our company </a:t>
            </a:r>
            <a:endParaRPr sz="3222"/>
          </a:p>
        </p:txBody>
      </p:sp>
      <p:sp>
        <p:nvSpPr>
          <p:cNvPr id="92" name="Google Shape;92;p1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93" name="Google Shape;93;p18"/>
          <p:cNvPicPr preferRelativeResize="0"/>
          <p:nvPr/>
        </p:nvPicPr>
        <p:blipFill>
          <a:blip r:embed="rId3">
            <a:alphaModFix/>
          </a:blip>
          <a:stretch>
            <a:fillRect/>
          </a:stretch>
        </p:blipFill>
        <p:spPr>
          <a:xfrm>
            <a:off x="311700" y="1188675"/>
            <a:ext cx="8520600" cy="3380200"/>
          </a:xfrm>
          <a:prstGeom prst="rect">
            <a:avLst/>
          </a:prstGeom>
          <a:noFill/>
          <a:ln>
            <a:noFill/>
          </a:ln>
        </p:spPr>
      </p:pic>
      <p:sp>
        <p:nvSpPr>
          <p:cNvPr id="94" name="Google Shape;94;p18"/>
          <p:cNvSpPr/>
          <p:nvPr/>
        </p:nvSpPr>
        <p:spPr>
          <a:xfrm>
            <a:off x="7947000" y="3020300"/>
            <a:ext cx="762600" cy="1203600"/>
          </a:xfrm>
          <a:prstGeom prst="upArrowCallout">
            <a:avLst>
              <a:gd fmla="val 25000" name="adj1"/>
              <a:gd fmla="val 25000" name="adj2"/>
              <a:gd fmla="val 25000" name="adj3"/>
              <a:gd fmla="val 64977" name="adj4"/>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verage"/>
              <a:ea typeface="Average"/>
              <a:cs typeface="Average"/>
              <a:sym typeface="Average"/>
            </a:endParaRPr>
          </a:p>
        </p:txBody>
      </p:sp>
      <p:sp>
        <p:nvSpPr>
          <p:cNvPr id="95" name="Google Shape;95;p18"/>
          <p:cNvSpPr txBox="1"/>
          <p:nvPr/>
        </p:nvSpPr>
        <p:spPr>
          <a:xfrm>
            <a:off x="7947000" y="3468900"/>
            <a:ext cx="8853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FF0000"/>
                </a:solidFill>
                <a:latin typeface="Average"/>
                <a:ea typeface="Average"/>
                <a:cs typeface="Average"/>
                <a:sym typeface="Average"/>
              </a:rPr>
              <a:t>When press this the manager terminated</a:t>
            </a:r>
            <a:endParaRPr sz="1000">
              <a:solidFill>
                <a:srgbClr val="FF0000"/>
              </a:solidFill>
              <a:latin typeface="Average"/>
              <a:ea typeface="Average"/>
              <a:cs typeface="Average"/>
              <a:sym typeface="Average"/>
            </a:endParaRPr>
          </a:p>
        </p:txBody>
      </p:sp>
      <p:sp>
        <p:nvSpPr>
          <p:cNvPr id="96" name="Google Shape;96;p18"/>
          <p:cNvSpPr/>
          <p:nvPr/>
        </p:nvSpPr>
        <p:spPr>
          <a:xfrm>
            <a:off x="403700" y="1921325"/>
            <a:ext cx="351375" cy="104675"/>
          </a:xfrm>
          <a:prstGeom prst="flowChartMerg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00FF00"/>
              </a:solidFill>
              <a:latin typeface="Average"/>
              <a:ea typeface="Average"/>
              <a:cs typeface="Average"/>
              <a:sym typeface="Average"/>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19"/>
          <p:cNvSpPr txBox="1"/>
          <p:nvPr>
            <p:ph type="title"/>
          </p:nvPr>
        </p:nvSpPr>
        <p:spPr>
          <a:xfrm>
            <a:off x="311700" y="258125"/>
            <a:ext cx="8520600" cy="80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1500"/>
              <a:t>&gt; </a:t>
            </a:r>
            <a:r>
              <a:rPr lang="en" sz="1500"/>
              <a:t>When admin press the Edit Button in above slide table then below browser interface seen. </a:t>
            </a:r>
            <a:endParaRPr sz="1500"/>
          </a:p>
          <a:p>
            <a:pPr indent="0" lvl="0" marL="0" rtl="0" algn="l">
              <a:spcBef>
                <a:spcPts val="0"/>
              </a:spcBef>
              <a:spcAft>
                <a:spcPts val="0"/>
              </a:spcAft>
              <a:buSzPts val="990"/>
              <a:buNone/>
            </a:pPr>
            <a:r>
              <a:rPr lang="en" sz="1500"/>
              <a:t>&gt; Update Manager info button save the information in database.</a:t>
            </a:r>
            <a:endParaRPr sz="1500"/>
          </a:p>
          <a:p>
            <a:pPr indent="0" lvl="0" marL="0" rtl="0" algn="l">
              <a:spcBef>
                <a:spcPts val="0"/>
              </a:spcBef>
              <a:spcAft>
                <a:spcPts val="0"/>
              </a:spcAft>
              <a:buSzPts val="990"/>
              <a:buNone/>
            </a:pPr>
            <a:r>
              <a:rPr lang="en" sz="1500"/>
              <a:t>&gt; Here the Id ,Name,Date of Joining,Date of Birth can’t be change(Read Only) by the Admin</a:t>
            </a:r>
            <a:endParaRPr sz="1500"/>
          </a:p>
        </p:txBody>
      </p:sp>
      <p:sp>
        <p:nvSpPr>
          <p:cNvPr id="102" name="Google Shape;102;p1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03" name="Google Shape;103;p19"/>
          <p:cNvPicPr preferRelativeResize="0"/>
          <p:nvPr/>
        </p:nvPicPr>
        <p:blipFill>
          <a:blip r:embed="rId3">
            <a:alphaModFix/>
          </a:blip>
          <a:stretch>
            <a:fillRect/>
          </a:stretch>
        </p:blipFill>
        <p:spPr>
          <a:xfrm>
            <a:off x="0" y="1113925"/>
            <a:ext cx="9144000" cy="37504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20"/>
          <p:cNvSpPr txBox="1"/>
          <p:nvPr>
            <p:ph type="title"/>
          </p:nvPr>
        </p:nvSpPr>
        <p:spPr>
          <a:xfrm>
            <a:off x="311700" y="127100"/>
            <a:ext cx="8520600" cy="890700"/>
          </a:xfrm>
          <a:prstGeom prst="rect">
            <a:avLst/>
          </a:prstGeom>
        </p:spPr>
        <p:txBody>
          <a:bodyPr anchorCtr="0" anchor="t" bIns="91425" lIns="91425" spcFirstLastPara="1" rIns="91425" wrap="square" tIns="91425">
            <a:noAutofit/>
          </a:bodyPr>
          <a:lstStyle/>
          <a:p>
            <a:pPr indent="0" lvl="0" marL="0" rtl="0" algn="l">
              <a:lnSpc>
                <a:spcPct val="60000"/>
              </a:lnSpc>
              <a:spcBef>
                <a:spcPts val="1000"/>
              </a:spcBef>
              <a:spcAft>
                <a:spcPts val="0"/>
              </a:spcAft>
              <a:buSzPts val="990"/>
              <a:buNone/>
            </a:pPr>
            <a:r>
              <a:rPr i="1" lang="en" sz="1420">
                <a:solidFill>
                  <a:schemeClr val="accent3"/>
                </a:solidFill>
                <a:latin typeface="Average"/>
                <a:ea typeface="Average"/>
                <a:cs typeface="Average"/>
                <a:sym typeface="Average"/>
              </a:rPr>
              <a:t>                </a:t>
            </a:r>
            <a:r>
              <a:rPr i="1" lang="en" sz="1820">
                <a:solidFill>
                  <a:schemeClr val="accent3"/>
                </a:solidFill>
                <a:latin typeface="Average"/>
                <a:ea typeface="Average"/>
                <a:cs typeface="Average"/>
                <a:sym typeface="Average"/>
              </a:rPr>
              <a:t> </a:t>
            </a:r>
            <a:r>
              <a:rPr i="1" lang="en" sz="1820">
                <a:solidFill>
                  <a:srgbClr val="00FFFF"/>
                </a:solidFill>
                <a:latin typeface="Average"/>
                <a:ea typeface="Average"/>
                <a:cs typeface="Average"/>
                <a:sym typeface="Average"/>
              </a:rPr>
              <a:t>Admin can appoint new manager for the different regional offices</a:t>
            </a:r>
            <a:r>
              <a:rPr i="1" lang="en" sz="1820">
                <a:solidFill>
                  <a:schemeClr val="accent3"/>
                </a:solidFill>
                <a:latin typeface="Average"/>
                <a:ea typeface="Average"/>
                <a:cs typeface="Average"/>
                <a:sym typeface="Average"/>
              </a:rPr>
              <a:t> </a:t>
            </a:r>
            <a:r>
              <a:rPr i="1" lang="en" sz="1420">
                <a:solidFill>
                  <a:schemeClr val="accent3"/>
                </a:solidFill>
                <a:latin typeface="Average"/>
                <a:ea typeface="Average"/>
                <a:cs typeface="Average"/>
                <a:sym typeface="Average"/>
              </a:rPr>
              <a:t>   </a:t>
            </a:r>
            <a:endParaRPr i="1" sz="1420">
              <a:solidFill>
                <a:schemeClr val="accent3"/>
              </a:solidFill>
              <a:latin typeface="Average"/>
              <a:ea typeface="Average"/>
              <a:cs typeface="Average"/>
              <a:sym typeface="Average"/>
            </a:endParaRPr>
          </a:p>
          <a:p>
            <a:pPr indent="0" lvl="0" marL="0" rtl="0" algn="l">
              <a:lnSpc>
                <a:spcPct val="100000"/>
              </a:lnSpc>
              <a:spcBef>
                <a:spcPts val="1200"/>
              </a:spcBef>
              <a:spcAft>
                <a:spcPts val="1200"/>
              </a:spcAft>
              <a:buSzPts val="990"/>
              <a:buNone/>
            </a:pPr>
            <a:r>
              <a:rPr i="1" lang="en" sz="1420">
                <a:solidFill>
                  <a:schemeClr val="accent3"/>
                </a:solidFill>
                <a:latin typeface="Average"/>
                <a:ea typeface="Average"/>
                <a:cs typeface="Average"/>
                <a:sym typeface="Average"/>
              </a:rPr>
              <a:t>-</a:t>
            </a:r>
            <a:r>
              <a:rPr i="1" lang="en" sz="1320">
                <a:solidFill>
                  <a:schemeClr val="accent3"/>
                </a:solidFill>
                <a:latin typeface="Average"/>
                <a:ea typeface="Average"/>
                <a:cs typeface="Average"/>
                <a:sym typeface="Average"/>
              </a:rPr>
              <a:t>when admin press the Create Manager link after filling all information then userId and password sent on the email id of manager . if same manger appoint again then popup generate  on the page and appointment fail</a:t>
            </a:r>
            <a:endParaRPr i="1" sz="1320">
              <a:solidFill>
                <a:schemeClr val="accent3"/>
              </a:solidFill>
              <a:latin typeface="Average"/>
              <a:ea typeface="Average"/>
              <a:cs typeface="Average"/>
              <a:sym typeface="Average"/>
            </a:endParaRPr>
          </a:p>
        </p:txBody>
      </p:sp>
      <p:sp>
        <p:nvSpPr>
          <p:cNvPr id="109" name="Google Shape;109;p2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10" name="Google Shape;110;p20"/>
          <p:cNvPicPr preferRelativeResize="0"/>
          <p:nvPr/>
        </p:nvPicPr>
        <p:blipFill>
          <a:blip r:embed="rId3">
            <a:alphaModFix/>
          </a:blip>
          <a:stretch>
            <a:fillRect/>
          </a:stretch>
        </p:blipFill>
        <p:spPr>
          <a:xfrm>
            <a:off x="311700" y="1152475"/>
            <a:ext cx="8520600" cy="3781700"/>
          </a:xfrm>
          <a:prstGeom prst="rect">
            <a:avLst/>
          </a:prstGeom>
          <a:noFill/>
          <a:ln>
            <a:noFill/>
          </a:ln>
        </p:spPr>
      </p:pic>
      <p:sp>
        <p:nvSpPr>
          <p:cNvPr id="111" name="Google Shape;111;p20"/>
          <p:cNvSpPr/>
          <p:nvPr/>
        </p:nvSpPr>
        <p:spPr>
          <a:xfrm>
            <a:off x="1136350" y="1697050"/>
            <a:ext cx="1001800" cy="149525"/>
          </a:xfrm>
          <a:prstGeom prst="flowChartMerg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verage"/>
              <a:ea typeface="Average"/>
              <a:cs typeface="Average"/>
              <a:sym typeface="Average"/>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21"/>
          <p:cNvSpPr txBox="1"/>
          <p:nvPr>
            <p:ph type="title"/>
          </p:nvPr>
        </p:nvSpPr>
        <p:spPr>
          <a:xfrm>
            <a:off x="311700" y="134575"/>
            <a:ext cx="8520600" cy="10914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None/>
            </a:pPr>
            <a:r>
              <a:rPr lang="en" sz="2133">
                <a:solidFill>
                  <a:srgbClr val="00FFFF"/>
                </a:solidFill>
                <a:latin typeface="Average"/>
                <a:ea typeface="Average"/>
                <a:cs typeface="Average"/>
                <a:sym typeface="Average"/>
              </a:rPr>
              <a:t>                                </a:t>
            </a:r>
            <a:r>
              <a:rPr lang="en" sz="1466">
                <a:solidFill>
                  <a:srgbClr val="00FFFF"/>
                </a:solidFill>
                <a:latin typeface="Average"/>
                <a:ea typeface="Average"/>
                <a:cs typeface="Average"/>
                <a:sym typeface="Average"/>
              </a:rPr>
              <a:t> </a:t>
            </a:r>
            <a:r>
              <a:rPr lang="en" sz="1466">
                <a:solidFill>
                  <a:srgbClr val="00FFFF"/>
                </a:solidFill>
                <a:latin typeface="Average"/>
                <a:ea typeface="Average"/>
                <a:cs typeface="Average"/>
                <a:sym typeface="Average"/>
              </a:rPr>
              <a:t>Admin can install the new vehicle in our company for desir route.</a:t>
            </a:r>
            <a:endParaRPr sz="1466">
              <a:solidFill>
                <a:srgbClr val="00FFFF"/>
              </a:solidFill>
              <a:latin typeface="Average"/>
              <a:ea typeface="Average"/>
              <a:cs typeface="Average"/>
              <a:sym typeface="Average"/>
            </a:endParaRPr>
          </a:p>
          <a:p>
            <a:pPr indent="0" lvl="0" marL="0" rtl="0" algn="l">
              <a:lnSpc>
                <a:spcPct val="115000"/>
              </a:lnSpc>
              <a:spcBef>
                <a:spcPts val="1200"/>
              </a:spcBef>
              <a:spcAft>
                <a:spcPts val="0"/>
              </a:spcAft>
              <a:buNone/>
            </a:pPr>
            <a:r>
              <a:rPr i="1" lang="en" sz="1531">
                <a:solidFill>
                  <a:schemeClr val="accent3"/>
                </a:solidFill>
                <a:latin typeface="Average"/>
                <a:ea typeface="Average"/>
                <a:cs typeface="Average"/>
                <a:sym typeface="Average"/>
              </a:rPr>
              <a:t>-</a:t>
            </a:r>
            <a:r>
              <a:rPr i="1" lang="en" sz="1431">
                <a:solidFill>
                  <a:schemeClr val="accent3"/>
                </a:solidFill>
                <a:latin typeface="Average"/>
                <a:ea typeface="Average"/>
                <a:cs typeface="Average"/>
                <a:sym typeface="Average"/>
              </a:rPr>
              <a:t>when admin press the Install New Service link below interface appear after filling all information press Add New Truck . if same vehicle  install again then popup generate  on the page and installation  fail otherwise information add successfully .</a:t>
            </a:r>
            <a:endParaRPr i="1" sz="1431">
              <a:solidFill>
                <a:schemeClr val="accent3"/>
              </a:solidFill>
              <a:latin typeface="Average"/>
              <a:ea typeface="Average"/>
              <a:cs typeface="Average"/>
              <a:sym typeface="Average"/>
            </a:endParaRPr>
          </a:p>
          <a:p>
            <a:pPr indent="0" lvl="0" marL="0" rtl="0" algn="l">
              <a:lnSpc>
                <a:spcPct val="115000"/>
              </a:lnSpc>
              <a:spcBef>
                <a:spcPts val="1200"/>
              </a:spcBef>
              <a:spcAft>
                <a:spcPts val="1200"/>
              </a:spcAft>
              <a:buNone/>
            </a:pPr>
            <a:r>
              <a:t/>
            </a:r>
            <a:endParaRPr sz="2133">
              <a:solidFill>
                <a:srgbClr val="00FFFF"/>
              </a:solidFill>
              <a:latin typeface="Average"/>
              <a:ea typeface="Average"/>
              <a:cs typeface="Average"/>
              <a:sym typeface="Average"/>
            </a:endParaRPr>
          </a:p>
        </p:txBody>
      </p:sp>
      <p:sp>
        <p:nvSpPr>
          <p:cNvPr id="117" name="Google Shape;117;p21"/>
          <p:cNvSpPr txBox="1"/>
          <p:nvPr>
            <p:ph idx="1" type="body"/>
          </p:nvPr>
        </p:nvSpPr>
        <p:spPr>
          <a:xfrm>
            <a:off x="311700" y="1427925"/>
            <a:ext cx="8520600" cy="3141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18" name="Google Shape;118;p21"/>
          <p:cNvPicPr preferRelativeResize="0"/>
          <p:nvPr/>
        </p:nvPicPr>
        <p:blipFill>
          <a:blip r:embed="rId3">
            <a:alphaModFix/>
          </a:blip>
          <a:stretch>
            <a:fillRect/>
          </a:stretch>
        </p:blipFill>
        <p:spPr>
          <a:xfrm>
            <a:off x="311700" y="1427925"/>
            <a:ext cx="8520600" cy="3640824"/>
          </a:xfrm>
          <a:prstGeom prst="rect">
            <a:avLst/>
          </a:prstGeom>
          <a:noFill/>
          <a:ln>
            <a:noFill/>
          </a:ln>
        </p:spPr>
      </p:pic>
      <p:sp>
        <p:nvSpPr>
          <p:cNvPr id="119" name="Google Shape;119;p21"/>
          <p:cNvSpPr/>
          <p:nvPr/>
        </p:nvSpPr>
        <p:spPr>
          <a:xfrm>
            <a:off x="2078325" y="1996075"/>
            <a:ext cx="792475" cy="201850"/>
          </a:xfrm>
          <a:prstGeom prst="flowChartMerg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verage"/>
              <a:ea typeface="Average"/>
              <a:cs typeface="Average"/>
              <a:sym typeface="Average"/>
            </a:endParaRPr>
          </a:p>
        </p:txBody>
      </p:sp>
    </p:spTree>
  </p:cSld>
  <p:clrMapOvr>
    <a:masterClrMapping/>
  </p:clrMapOvr>
</p:sld>
</file>

<file path=ppt/theme/theme1.xml><?xml version="1.0" encoding="utf-8"?>
<a:theme xmlns:a="http://schemas.openxmlformats.org/drawingml/2006/main" xmlns:r="http://schemas.openxmlformats.org/officeDocument/2006/relationships"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